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7" r:id="rId2"/>
    <p:sldId id="530" r:id="rId3"/>
    <p:sldId id="529" r:id="rId4"/>
    <p:sldId id="531" r:id="rId5"/>
    <p:sldId id="532" r:id="rId6"/>
    <p:sldId id="533" r:id="rId7"/>
    <p:sldId id="534" r:id="rId8"/>
    <p:sldId id="535" r:id="rId9"/>
    <p:sldId id="536" r:id="rId10"/>
    <p:sldId id="537" r:id="rId11"/>
    <p:sldId id="538" r:id="rId12"/>
    <p:sldId id="539" r:id="rId13"/>
    <p:sldId id="572" r:id="rId14"/>
    <p:sldId id="540" r:id="rId15"/>
    <p:sldId id="541" r:id="rId16"/>
    <p:sldId id="542" r:id="rId17"/>
    <p:sldId id="543" r:id="rId18"/>
    <p:sldId id="544" r:id="rId19"/>
    <p:sldId id="545" r:id="rId20"/>
    <p:sldId id="546" r:id="rId21"/>
    <p:sldId id="547" r:id="rId22"/>
    <p:sldId id="548" r:id="rId23"/>
    <p:sldId id="549" r:id="rId24"/>
    <p:sldId id="550" r:id="rId25"/>
    <p:sldId id="551" r:id="rId26"/>
    <p:sldId id="553" r:id="rId27"/>
    <p:sldId id="552" r:id="rId28"/>
    <p:sldId id="554" r:id="rId29"/>
    <p:sldId id="555" r:id="rId30"/>
    <p:sldId id="556" r:id="rId31"/>
    <p:sldId id="557" r:id="rId32"/>
    <p:sldId id="558" r:id="rId33"/>
    <p:sldId id="559" r:id="rId34"/>
    <p:sldId id="560" r:id="rId35"/>
    <p:sldId id="561" r:id="rId36"/>
    <p:sldId id="562" r:id="rId37"/>
    <p:sldId id="563" r:id="rId38"/>
    <p:sldId id="564" r:id="rId39"/>
    <p:sldId id="565" r:id="rId40"/>
    <p:sldId id="566" r:id="rId41"/>
    <p:sldId id="567" r:id="rId42"/>
    <p:sldId id="568" r:id="rId43"/>
    <p:sldId id="569" r:id="rId44"/>
    <p:sldId id="571" r:id="rId45"/>
    <p:sldId id="57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CF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10"/>
    <p:restoredTop sz="91745"/>
  </p:normalViewPr>
  <p:slideViewPr>
    <p:cSldViewPr snapToGrid="0" snapToObjects="1">
      <p:cViewPr varScale="1">
        <p:scale>
          <a:sx n="100" d="100"/>
          <a:sy n="100" d="100"/>
        </p:scale>
        <p:origin x="12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046E32-DFA0-8C42-A2D2-799E10466519}" type="datetimeFigureOut">
              <a:rPr lang="en-US" smtClean="0"/>
              <a:t>12/29/21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831B64-DFDE-FF4E-B367-0EA4009DB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609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959A6-6A4B-8940-9F26-199529E4B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767719-7760-B34D-AB3C-65D8196D54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09255-66CF-A144-9245-687B2B0A9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12/29/21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F3896-9617-B342-907B-A35956A85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24888-6F25-7546-9A7E-6D55F16A3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943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FB885-DE6E-3B41-A450-C3B41E437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8346EB-702B-9F4D-B6C0-1E8FBE84A5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91CCB-63FB-604B-AE34-B83E0B764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12/29/21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CA9F6-844A-6946-846D-08031426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D88A3-A684-C948-AFD6-419888E28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67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AF8B52-A138-CE4E-874F-CF5ABE3892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638777-4510-D643-AF30-9C30B657C8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B4DAC-AE30-0F4A-9AB3-8F920519A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12/29/21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10202-CF80-334F-A878-D29C5AA63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C7F8E-080A-774F-B635-353A3FE82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61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89E4D-AC90-EE46-B5ED-F581E4BD1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7C8EB-BCB2-0B42-9875-23503844E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AE751-6EDB-8448-BB9B-5682644BB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12/29/21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4DAB0-AB05-E242-B91D-9C068A902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C4800-8524-3944-A1BD-997891DE1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574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7A992-5928-134E-8E0F-0BEBDE9E2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F72E17-93C4-4943-96D5-97932FA3F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C12B2-DB15-A04C-979C-F42297478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12/29/21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A75A5-9DD0-9F44-93AC-33D0291EC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C9102-2879-0B40-A741-B844CD5CC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09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223B0-3159-2645-9B6C-320B8649D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553E7-AFB1-0F42-971E-2C9F469CDF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A422C-546D-8147-B6E4-46BFFBA28B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AF1AA4-9670-B24F-A6CF-6A68DC747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12/29/21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98CD9-CBF5-444D-929E-C98CABE11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BA7712-E747-D54A-BA46-88ED8E32E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49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ADD29-D5E9-6C46-9FB9-FCFA18A7A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46F42-B7DC-CB47-98B7-95638B8CA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6D7EBA-F41A-9048-A15E-1DF9D862E5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08C34F-6613-6F4C-8E82-F150B45C1A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2F407C-E4E7-C74D-8615-4DEC1A123A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5D01FE-AF48-8646-AC03-3C06DF45D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12/29/21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EA872A-05B4-E54A-82B0-D63E7273E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2E57E7-E6FB-BB40-9171-7A1549E14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24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1F8C9-236B-D341-AF21-37C2E381E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1FD323-15A5-B84A-AE0C-A28292AC4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12/29/21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5CBDBE-EB1A-E84F-A842-480AE4163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94C77-35DD-6146-A641-7119056A0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662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9F6BC7-5E96-1149-9CE8-6AAB8E19A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12/29/21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5AF3EF-06F7-AC4E-B903-D6C3073B0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D45FE-BC65-6A45-B9DB-5C8582CEC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62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059B2-D529-FE45-A789-42A3125D5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95B87-3135-0A40-9821-8AF4285D4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35BC57-E7BA-C54F-B485-F449FB3E72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7515F-4833-1141-BA43-1432116DB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12/29/21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56906-6F81-7D4B-A345-135B6A08B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3762F-779E-7C49-9344-21B64CF6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932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8F93B-87B8-1A48-9991-1E243A3E4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795A93-4EF2-4E4C-8E50-BA01DAE682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E3B7D9-72E2-9B4A-B2AA-D2D5D0535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F674E-C061-C745-B229-E5A329BD8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12/29/21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8210BC-00D9-E94C-9134-DC0C26286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E785A-FD18-F14E-8B84-72848FA2D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03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8BBABF-9777-6E4B-AE1E-E377810E5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D6042B-A4C7-0840-A68A-B43AB8EBC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9DF98-CB35-EF4A-BA27-FE915C2C49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631AD-9A27-804B-B638-E366DEF2C74C}" type="datetimeFigureOut">
              <a:rPr lang="en-US" smtClean="0"/>
              <a:t>12/29/21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5CD9D-1465-EB45-876A-F10088C36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28123-BAF9-F247-B449-580E7B0AD6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64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RcP85JHLmnI" TargetMode="Externa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_lD8JyAbwEo&amp;t=3s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2AC9B4-5ED5-6B41-9929-653A3DD35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468"/>
          <a:stretch/>
        </p:blipFill>
        <p:spPr>
          <a:xfrm>
            <a:off x="0" y="1765898"/>
            <a:ext cx="12192000" cy="509210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E886239-7C2F-E74F-AF54-E06905D6BD3A}"/>
              </a:ext>
            </a:extLst>
          </p:cNvPr>
          <p:cNvSpPr txBox="1">
            <a:spLocks/>
          </p:cNvSpPr>
          <p:nvPr/>
        </p:nvSpPr>
        <p:spPr>
          <a:xfrm>
            <a:off x="895360" y="1765898"/>
            <a:ext cx="10167386" cy="19023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cs typeface="Lucida Sans Unicode" charset="0"/>
              </a:rPr>
              <a:t>The principals of Next generation and Third Generation Sequencing</a:t>
            </a:r>
          </a:p>
          <a:p>
            <a:endParaRPr lang="en-US" sz="3600" b="1" dirty="0">
              <a:solidFill>
                <a:schemeClr val="bg1">
                  <a:lumMod val="50000"/>
                </a:schemeClr>
              </a:solidFill>
              <a:latin typeface="Lucida Sans Unicode" charset="0"/>
              <a:cs typeface="Lucida Sans Unicode" charset="0"/>
            </a:endParaRPr>
          </a:p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cs typeface="Lucida Sans Unicode" charset="0"/>
              </a:rPr>
              <a:t>Dr Adam Cribbs</a:t>
            </a:r>
            <a:endParaRPr lang="en-GB" sz="4400" dirty="0"/>
          </a:p>
        </p:txBody>
      </p:sp>
      <p:pic>
        <p:nvPicPr>
          <p:cNvPr id="1026" name="Picture 2" descr="Logos — Nuffield Department of Orthopaedics, Rheumatology and  Musculoskeletal Sciences">
            <a:extLst>
              <a:ext uri="{FF2B5EF4-FFF2-40B4-BE49-F238E27FC236}">
                <a16:creationId xmlns:a16="http://schemas.microsoft.com/office/drawing/2014/main" id="{9B003154-6932-3A4A-A9A1-D9A3649D8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701" y="0"/>
            <a:ext cx="5145843" cy="126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633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4FB272-A16A-534E-A669-CA596A2632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7012" y="1181067"/>
            <a:ext cx="4919870" cy="33667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5E996E-F7A8-F145-A7AC-234AF35D65F2}"/>
              </a:ext>
            </a:extLst>
          </p:cNvPr>
          <p:cNvSpPr txBox="1"/>
          <p:nvPr/>
        </p:nvSpPr>
        <p:spPr>
          <a:xfrm>
            <a:off x="1674132" y="4573454"/>
            <a:ext cx="158120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The reverse</a:t>
            </a:r>
            <a:br>
              <a:rPr lang="en-GB" dirty="0"/>
            </a:br>
            <a:r>
              <a:rPr lang="en-GB" dirty="0"/>
              <a:t>strand is</a:t>
            </a:r>
            <a:br>
              <a:rPr lang="en-GB" dirty="0"/>
            </a:br>
            <a:r>
              <a:rPr lang="en-GB" dirty="0"/>
              <a:t>cleaved (USER)</a:t>
            </a:r>
            <a:br>
              <a:rPr lang="en-GB" dirty="0"/>
            </a:br>
            <a:r>
              <a:rPr lang="en-GB" dirty="0"/>
              <a:t>and washed </a:t>
            </a:r>
            <a:br>
              <a:rPr lang="en-GB" dirty="0"/>
            </a:br>
            <a:r>
              <a:rPr lang="en-GB" dirty="0"/>
              <a:t>away, p5 ends </a:t>
            </a:r>
            <a:br>
              <a:rPr lang="en-GB" dirty="0"/>
            </a:br>
            <a:r>
              <a:rPr lang="en-GB" dirty="0"/>
              <a:t>are blocked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8BD572-8E50-5B4D-A0A5-57397258E3BC}"/>
              </a:ext>
            </a:extLst>
          </p:cNvPr>
          <p:cNvSpPr/>
          <p:nvPr/>
        </p:nvSpPr>
        <p:spPr>
          <a:xfrm>
            <a:off x="3251945" y="1915850"/>
            <a:ext cx="903551" cy="752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E185F8-3531-4A4D-9559-C1A476107D35}"/>
              </a:ext>
            </a:extLst>
          </p:cNvPr>
          <p:cNvSpPr txBox="1"/>
          <p:nvPr/>
        </p:nvSpPr>
        <p:spPr>
          <a:xfrm>
            <a:off x="2760756" y="2035050"/>
            <a:ext cx="1486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Sequence</a:t>
            </a:r>
          </a:p>
          <a:p>
            <a:pPr algn="r"/>
            <a:r>
              <a:rPr lang="en-GB" dirty="0"/>
              <a:t>primer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CBEF7-4F92-8849-9E67-D3BD43F843D5}"/>
              </a:ext>
            </a:extLst>
          </p:cNvPr>
          <p:cNvSpPr txBox="1"/>
          <p:nvPr/>
        </p:nvSpPr>
        <p:spPr>
          <a:xfrm>
            <a:off x="3324896" y="4573454"/>
            <a:ext cx="30466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With each cycle, fluorescently</a:t>
            </a:r>
            <a:br>
              <a:rPr lang="en-GB" dirty="0"/>
            </a:br>
            <a:r>
              <a:rPr lang="en-GB" dirty="0"/>
              <a:t>tagged nucleotides are </a:t>
            </a:r>
            <a:br>
              <a:rPr lang="en-GB" dirty="0"/>
            </a:br>
            <a:r>
              <a:rPr lang="en-GB" dirty="0"/>
              <a:t>incorporated into the growing </a:t>
            </a:r>
            <a:br>
              <a:rPr lang="en-GB" dirty="0"/>
            </a:br>
            <a:r>
              <a:rPr lang="en-GB" dirty="0"/>
              <a:t>chains and clusters are imaged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B29564-33B8-A24F-9606-87CEF9B5315B}"/>
              </a:ext>
            </a:extLst>
          </p:cNvPr>
          <p:cNvSpPr/>
          <p:nvPr/>
        </p:nvSpPr>
        <p:spPr>
          <a:xfrm>
            <a:off x="4466295" y="2953800"/>
            <a:ext cx="241680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Before the next chemistry cycle proceeds, the blocked 3’ end and the fluorophore from each incorporated base is removed, to allow incorporation of the next base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2F3644-29EE-AD4F-B6C6-08DB5F5F5BFD}"/>
              </a:ext>
            </a:extLst>
          </p:cNvPr>
          <p:cNvSpPr/>
          <p:nvPr/>
        </p:nvSpPr>
        <p:spPr>
          <a:xfrm>
            <a:off x="6767976" y="1999693"/>
            <a:ext cx="272231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400" dirty="0" err="1"/>
              <a:t>NextSeq</a:t>
            </a:r>
            <a:r>
              <a:rPr lang="en-GB" sz="1400" dirty="0"/>
              <a:t> chemistry uses only two</a:t>
            </a:r>
          </a:p>
          <a:p>
            <a:pPr algn="r"/>
            <a:r>
              <a:rPr lang="en-GB" sz="1400" dirty="0"/>
              <a:t>dyes.  C is red, T is green, A is both</a:t>
            </a:r>
          </a:p>
          <a:p>
            <a:pPr algn="r"/>
            <a:r>
              <a:rPr lang="en-GB" sz="1400" dirty="0"/>
              <a:t>(yellow) and G has no dye (no</a:t>
            </a:r>
          </a:p>
          <a:p>
            <a:pPr algn="r"/>
            <a:r>
              <a:rPr lang="en-GB" sz="1400" dirty="0"/>
              <a:t>fluorescent signal)</a:t>
            </a:r>
          </a:p>
        </p:txBody>
      </p:sp>
      <p:pic>
        <p:nvPicPr>
          <p:cNvPr id="9" name="Picture 2" descr="Simplified Nucleotide Detection">
            <a:extLst>
              <a:ext uri="{FF2B5EF4-FFF2-40B4-BE49-F238E27FC236}">
                <a16:creationId xmlns:a16="http://schemas.microsoft.com/office/drawing/2014/main" id="{B7250EEB-91B4-0F47-A40B-AEEB6F4F1B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272683" y="3182730"/>
            <a:ext cx="2113482" cy="206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4B7C67-2355-EC49-B905-C43A6AB5C92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8451868" y="3097703"/>
            <a:ext cx="3203974" cy="742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FBB448-ABF7-9E46-8C24-96353EF0CA6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92954" y="5448852"/>
            <a:ext cx="921802" cy="55410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7B21E2C-B182-3649-9EB0-86DECD0E6B4E}"/>
              </a:ext>
            </a:extLst>
          </p:cNvPr>
          <p:cNvCxnSpPr/>
          <p:nvPr/>
        </p:nvCxnSpPr>
        <p:spPr>
          <a:xfrm>
            <a:off x="9994221" y="5071165"/>
            <a:ext cx="0" cy="32799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E0179D2-FCDF-7B49-81FD-E9F1417608D1}"/>
              </a:ext>
            </a:extLst>
          </p:cNvPr>
          <p:cNvSpPr txBox="1"/>
          <p:nvPr/>
        </p:nvSpPr>
        <p:spPr>
          <a:xfrm>
            <a:off x="10281359" y="1577572"/>
            <a:ext cx="263214" cy="33085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spcAft>
                <a:spcPts val="2500"/>
              </a:spcAft>
            </a:pPr>
            <a:endParaRPr lang="en-GB" sz="1200" dirty="0"/>
          </a:p>
          <a:p>
            <a:pPr>
              <a:spcAft>
                <a:spcPts val="2500"/>
              </a:spcAft>
            </a:pPr>
            <a:r>
              <a:rPr lang="en-GB" sz="1200" dirty="0"/>
              <a:t>1</a:t>
            </a:r>
          </a:p>
          <a:p>
            <a:pPr>
              <a:spcAft>
                <a:spcPts val="2500"/>
              </a:spcAft>
            </a:pPr>
            <a:r>
              <a:rPr lang="en-GB" sz="1200" dirty="0"/>
              <a:t>2</a:t>
            </a:r>
          </a:p>
          <a:p>
            <a:pPr>
              <a:spcAft>
                <a:spcPts val="2500"/>
              </a:spcAft>
            </a:pPr>
            <a:r>
              <a:rPr lang="en-GB" sz="1200" dirty="0"/>
              <a:t>3</a:t>
            </a:r>
          </a:p>
          <a:p>
            <a:pPr>
              <a:spcAft>
                <a:spcPts val="2500"/>
              </a:spcAft>
            </a:pPr>
            <a:r>
              <a:rPr lang="en-GB" sz="1200" dirty="0"/>
              <a:t>4</a:t>
            </a:r>
          </a:p>
          <a:p>
            <a:pPr>
              <a:spcAft>
                <a:spcPts val="2500"/>
              </a:spcAft>
            </a:pPr>
            <a:r>
              <a:rPr lang="en-GB" sz="1200" dirty="0"/>
              <a:t>5</a:t>
            </a:r>
          </a:p>
          <a:p>
            <a:pPr>
              <a:spcAft>
                <a:spcPts val="2500"/>
              </a:spcAft>
            </a:pPr>
            <a:r>
              <a:rPr lang="en-GB" sz="1200" dirty="0"/>
              <a:t>6</a:t>
            </a:r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A6813C89-1B49-B046-90B6-03142ED029D2}"/>
              </a:ext>
            </a:extLst>
          </p:cNvPr>
          <p:cNvSpPr/>
          <p:nvPr/>
        </p:nvSpPr>
        <p:spPr>
          <a:xfrm>
            <a:off x="3843627" y="3840213"/>
            <a:ext cx="53034" cy="45719"/>
          </a:xfrm>
          <a:prstGeom prst="hexagon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41047669-CD32-AD4A-B446-38EE650BCBEA}"/>
              </a:ext>
            </a:extLst>
          </p:cNvPr>
          <p:cNvSpPr/>
          <p:nvPr/>
        </p:nvSpPr>
        <p:spPr>
          <a:xfrm>
            <a:off x="4181764" y="1739511"/>
            <a:ext cx="53034" cy="45719"/>
          </a:xfrm>
          <a:prstGeom prst="hexagon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A6022E5-D85E-5A4F-B2A2-F0F6919664AC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Sequencing by synthesis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60383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5C73DF-A836-2842-9583-81E662D2D4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9100" y="1680416"/>
            <a:ext cx="9144000" cy="28875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2B635A-89E6-9C45-BCDC-3CCB4738CAFF}"/>
              </a:ext>
            </a:extLst>
          </p:cNvPr>
          <p:cNvSpPr txBox="1"/>
          <p:nvPr/>
        </p:nvSpPr>
        <p:spPr>
          <a:xfrm>
            <a:off x="1689100" y="4567938"/>
            <a:ext cx="11187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The read</a:t>
            </a:r>
            <a:br>
              <a:rPr lang="en-GB" dirty="0"/>
            </a:br>
            <a:r>
              <a:rPr lang="en-GB" dirty="0"/>
              <a:t>product is</a:t>
            </a:r>
            <a:br>
              <a:rPr lang="en-GB" dirty="0"/>
            </a:br>
            <a:r>
              <a:rPr lang="en-GB" dirty="0"/>
              <a:t>washed</a:t>
            </a:r>
          </a:p>
          <a:p>
            <a:pPr algn="ctr"/>
            <a:r>
              <a:rPr lang="en-GB" dirty="0"/>
              <a:t>away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E7FF35-ABFD-6447-8DBA-48D9D2D91093}"/>
              </a:ext>
            </a:extLst>
          </p:cNvPr>
          <p:cNvSpPr txBox="1"/>
          <p:nvPr/>
        </p:nvSpPr>
        <p:spPr>
          <a:xfrm>
            <a:off x="3050417" y="4567938"/>
            <a:ext cx="1401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Index 1</a:t>
            </a:r>
            <a:br>
              <a:rPr lang="en-GB" dirty="0"/>
            </a:br>
            <a:r>
              <a:rPr lang="en-GB" dirty="0"/>
              <a:t>is sequenced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90843B-524F-D74A-A203-21E1963479F3}"/>
              </a:ext>
            </a:extLst>
          </p:cNvPr>
          <p:cNvSpPr txBox="1"/>
          <p:nvPr/>
        </p:nvSpPr>
        <p:spPr>
          <a:xfrm>
            <a:off x="4524879" y="4567937"/>
            <a:ext cx="11187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The read</a:t>
            </a:r>
            <a:br>
              <a:rPr lang="en-GB" dirty="0"/>
            </a:br>
            <a:r>
              <a:rPr lang="en-GB" dirty="0"/>
              <a:t>product is</a:t>
            </a:r>
            <a:br>
              <a:rPr lang="en-GB" dirty="0"/>
            </a:br>
            <a:r>
              <a:rPr lang="en-GB" dirty="0"/>
              <a:t>washed</a:t>
            </a:r>
          </a:p>
          <a:p>
            <a:pPr algn="ctr"/>
            <a:r>
              <a:rPr lang="en-GB" dirty="0"/>
              <a:t>away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5BBC01-BA88-4742-8D59-A7EAB51E61F3}"/>
              </a:ext>
            </a:extLst>
          </p:cNvPr>
          <p:cNvSpPr/>
          <p:nvPr/>
        </p:nvSpPr>
        <p:spPr>
          <a:xfrm>
            <a:off x="2798122" y="2980642"/>
            <a:ext cx="903551" cy="752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8F9D0E-E0AC-1A4C-B71E-1DE04BE44F6B}"/>
              </a:ext>
            </a:extLst>
          </p:cNvPr>
          <p:cNvSpPr txBox="1"/>
          <p:nvPr/>
        </p:nvSpPr>
        <p:spPr>
          <a:xfrm>
            <a:off x="2306933" y="3099842"/>
            <a:ext cx="1486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Index 1</a:t>
            </a:r>
          </a:p>
          <a:p>
            <a:pPr algn="r"/>
            <a:r>
              <a:rPr lang="en-GB" dirty="0"/>
              <a:t>primer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8835B1-FB89-1345-A200-E6FF943A926A}"/>
              </a:ext>
            </a:extLst>
          </p:cNvPr>
          <p:cNvSpPr txBox="1"/>
          <p:nvPr/>
        </p:nvSpPr>
        <p:spPr>
          <a:xfrm>
            <a:off x="6049747" y="4567936"/>
            <a:ext cx="1196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Hybridise</a:t>
            </a:r>
          </a:p>
          <a:p>
            <a:pPr algn="ctr"/>
            <a:r>
              <a:rPr lang="en-GB" dirty="0"/>
              <a:t>to P5 oligo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6D61E1-6F0B-E645-B096-61B89E9FFA54}"/>
              </a:ext>
            </a:extLst>
          </p:cNvPr>
          <p:cNvSpPr txBox="1"/>
          <p:nvPr/>
        </p:nvSpPr>
        <p:spPr>
          <a:xfrm>
            <a:off x="7362139" y="4567936"/>
            <a:ext cx="17524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/>
              <a:t>Deblock</a:t>
            </a:r>
            <a:r>
              <a:rPr lang="en-GB" dirty="0"/>
              <a:t> P5</a:t>
            </a:r>
          </a:p>
          <a:p>
            <a:pPr algn="ctr"/>
            <a:r>
              <a:rPr lang="en-GB" dirty="0"/>
              <a:t>oligo and add</a:t>
            </a:r>
          </a:p>
          <a:p>
            <a:pPr algn="ctr"/>
            <a:r>
              <a:rPr lang="en-GB" dirty="0"/>
              <a:t>unlabelled bases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88FDCE-C2D9-1843-8824-179C33E956FF}"/>
              </a:ext>
            </a:extLst>
          </p:cNvPr>
          <p:cNvSpPr txBox="1"/>
          <p:nvPr/>
        </p:nvSpPr>
        <p:spPr>
          <a:xfrm>
            <a:off x="9100917" y="4567936"/>
            <a:ext cx="1401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Index 2</a:t>
            </a:r>
            <a:br>
              <a:rPr lang="en-GB" dirty="0"/>
            </a:br>
            <a:r>
              <a:rPr lang="en-GB" dirty="0"/>
              <a:t>is sequenced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121D647D-6715-5A4E-B42F-4BBEDE87D824}"/>
              </a:ext>
            </a:extLst>
          </p:cNvPr>
          <p:cNvSpPr/>
          <p:nvPr/>
        </p:nvSpPr>
        <p:spPr>
          <a:xfrm>
            <a:off x="2236221" y="1756272"/>
            <a:ext cx="53034" cy="45719"/>
          </a:xfrm>
          <a:prstGeom prst="hexagon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53C2B0BE-DFEB-074E-898F-FDCFB6F01EB1}"/>
              </a:ext>
            </a:extLst>
          </p:cNvPr>
          <p:cNvSpPr/>
          <p:nvPr/>
        </p:nvSpPr>
        <p:spPr>
          <a:xfrm>
            <a:off x="3746328" y="1737164"/>
            <a:ext cx="53034" cy="45719"/>
          </a:xfrm>
          <a:prstGeom prst="hexagon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FB8D6CF3-866F-DF47-B3F6-D50C35B896EA}"/>
              </a:ext>
            </a:extLst>
          </p:cNvPr>
          <p:cNvSpPr/>
          <p:nvPr/>
        </p:nvSpPr>
        <p:spPr>
          <a:xfrm>
            <a:off x="5081850" y="1750499"/>
            <a:ext cx="53034" cy="45719"/>
          </a:xfrm>
          <a:prstGeom prst="hexagon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0B5A06B9-F579-C746-B651-1F2FC39A6164}"/>
              </a:ext>
            </a:extLst>
          </p:cNvPr>
          <p:cNvSpPr/>
          <p:nvPr/>
        </p:nvSpPr>
        <p:spPr>
          <a:xfrm>
            <a:off x="6893947" y="3849323"/>
            <a:ext cx="53034" cy="45719"/>
          </a:xfrm>
          <a:prstGeom prst="hexagon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E9DE89EC-BD00-3046-97D0-8FAC286164CE}"/>
              </a:ext>
            </a:extLst>
          </p:cNvPr>
          <p:cNvSpPr/>
          <p:nvPr/>
        </p:nvSpPr>
        <p:spPr>
          <a:xfrm>
            <a:off x="6845675" y="4349386"/>
            <a:ext cx="53034" cy="45719"/>
          </a:xfrm>
          <a:prstGeom prst="hexagon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A3755FD-3B09-0646-A297-E2EEF906543D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Sequencing by synthesis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79136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F9214B-1DA7-1B46-AA3F-C6D839DCC1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9231" y="1462266"/>
            <a:ext cx="6572250" cy="32262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81E8A0-1645-2445-8799-7D06FAC84D4D}"/>
              </a:ext>
            </a:extLst>
          </p:cNvPr>
          <p:cNvSpPr txBox="1"/>
          <p:nvPr/>
        </p:nvSpPr>
        <p:spPr>
          <a:xfrm>
            <a:off x="3083679" y="4707638"/>
            <a:ext cx="1173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Synthesise</a:t>
            </a:r>
            <a:br>
              <a:rPr lang="en-GB" dirty="0"/>
            </a:br>
            <a:r>
              <a:rPr lang="en-GB" dirty="0"/>
              <a:t>second</a:t>
            </a:r>
          </a:p>
          <a:p>
            <a:pPr algn="ctr"/>
            <a:r>
              <a:rPr lang="en-GB" dirty="0"/>
              <a:t>strand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619253-2E43-5447-8983-DB1559BD2A9C}"/>
              </a:ext>
            </a:extLst>
          </p:cNvPr>
          <p:cNvSpPr txBox="1"/>
          <p:nvPr/>
        </p:nvSpPr>
        <p:spPr>
          <a:xfrm>
            <a:off x="4528565" y="4707638"/>
            <a:ext cx="14802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The forward</a:t>
            </a:r>
            <a:br>
              <a:rPr lang="en-GB" dirty="0"/>
            </a:br>
            <a:r>
              <a:rPr lang="en-GB" dirty="0"/>
              <a:t>strand is</a:t>
            </a:r>
            <a:br>
              <a:rPr lang="en-GB" dirty="0"/>
            </a:br>
            <a:r>
              <a:rPr lang="en-GB" dirty="0"/>
              <a:t>cleaved (</a:t>
            </a:r>
            <a:r>
              <a:rPr lang="en-GB" dirty="0" err="1"/>
              <a:t>Fpg</a:t>
            </a:r>
            <a:r>
              <a:rPr lang="en-GB" dirty="0"/>
              <a:t>) </a:t>
            </a:r>
            <a:br>
              <a:rPr lang="en-GB" dirty="0"/>
            </a:br>
            <a:r>
              <a:rPr lang="en-GB" dirty="0"/>
              <a:t>and washed </a:t>
            </a:r>
            <a:br>
              <a:rPr lang="en-GB" dirty="0"/>
            </a:br>
            <a:r>
              <a:rPr lang="en-GB" dirty="0"/>
              <a:t>away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FC26C2-8DBF-AD47-9602-41B60494401D}"/>
              </a:ext>
            </a:extLst>
          </p:cNvPr>
          <p:cNvSpPr txBox="1"/>
          <p:nvPr/>
        </p:nvSpPr>
        <p:spPr>
          <a:xfrm>
            <a:off x="6304334" y="4707637"/>
            <a:ext cx="1253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The second</a:t>
            </a:r>
          </a:p>
          <a:p>
            <a:pPr algn="ctr"/>
            <a:r>
              <a:rPr lang="en-GB" dirty="0"/>
              <a:t>read is</a:t>
            </a:r>
          </a:p>
          <a:p>
            <a:pPr algn="ctr"/>
            <a:r>
              <a:rPr lang="en-GB" dirty="0"/>
              <a:t>sequenced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F6E23A-C9B7-0942-B503-891B1097966E}"/>
              </a:ext>
            </a:extLst>
          </p:cNvPr>
          <p:cNvSpPr/>
          <p:nvPr/>
        </p:nvSpPr>
        <p:spPr>
          <a:xfrm>
            <a:off x="5989476" y="2004943"/>
            <a:ext cx="856928" cy="9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CF159F-E7CD-8049-B416-D75AC8FCD8E3}"/>
              </a:ext>
            </a:extLst>
          </p:cNvPr>
          <p:cNvSpPr txBox="1"/>
          <p:nvPr/>
        </p:nvSpPr>
        <p:spPr>
          <a:xfrm>
            <a:off x="5444140" y="2176055"/>
            <a:ext cx="1486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Read 2</a:t>
            </a:r>
          </a:p>
          <a:p>
            <a:pPr algn="r"/>
            <a:r>
              <a:rPr lang="en-GB" dirty="0"/>
              <a:t>primer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27D92A-526A-D148-A070-6AFD6DAD19AB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Sequencing by synthesis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870792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ndrewss\Desktop\s_1_1118_c.jpg">
            <a:extLst>
              <a:ext uri="{FF2B5EF4-FFF2-40B4-BE49-F238E27FC236}">
                <a16:creationId xmlns:a16="http://schemas.microsoft.com/office/drawing/2014/main" id="{5900F1C9-351D-454A-9346-116852CA1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5" y="1628800"/>
            <a:ext cx="8884827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63637AA-F2AD-2F40-A775-E84A4218F2E7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Raw Sequencing Data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740206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BBEB6-B6D0-7946-9139-B0931E69FC32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Library production</a:t>
            </a:r>
            <a:endParaRPr lang="en-GB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ECE904-CDC5-944C-8F3C-67F0D1DE6C6A}"/>
              </a:ext>
            </a:extLst>
          </p:cNvPr>
          <p:cNvSpPr/>
          <p:nvPr/>
        </p:nvSpPr>
        <p:spPr>
          <a:xfrm>
            <a:off x="647700" y="1343672"/>
            <a:ext cx="1010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Library production will vary depending on what sequencing-based methodology is being performed:</a:t>
            </a:r>
            <a:endParaRPr lang="en-US"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2D8DB6E-68B2-1B42-87B5-2915EFE8B8F0}"/>
              </a:ext>
            </a:extLst>
          </p:cNvPr>
          <p:cNvGrpSpPr/>
          <p:nvPr/>
        </p:nvGrpSpPr>
        <p:grpSpPr>
          <a:xfrm>
            <a:off x="822754" y="2701751"/>
            <a:ext cx="4521116" cy="523221"/>
            <a:chOff x="611559" y="2706063"/>
            <a:chExt cx="2220409" cy="400253"/>
          </a:xfrm>
        </p:grpSpPr>
        <p:sp>
          <p:nvSpPr>
            <p:cNvPr id="5" name="Rounded Rectangle 58">
              <a:extLst>
                <a:ext uri="{FF2B5EF4-FFF2-40B4-BE49-F238E27FC236}">
                  <a16:creationId xmlns:a16="http://schemas.microsoft.com/office/drawing/2014/main" id="{39C8ACC1-209C-474E-88EE-FB75AE9C48AA}"/>
                </a:ext>
              </a:extLst>
            </p:cNvPr>
            <p:cNvSpPr/>
            <p:nvPr/>
          </p:nvSpPr>
          <p:spPr>
            <a:xfrm>
              <a:off x="611559" y="2708920"/>
              <a:ext cx="2220409" cy="37978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3A23702-F862-F447-9148-047B60C51E68}"/>
                </a:ext>
              </a:extLst>
            </p:cNvPr>
            <p:cNvSpPr txBox="1"/>
            <p:nvPr/>
          </p:nvSpPr>
          <p:spPr>
            <a:xfrm>
              <a:off x="665833" y="2706063"/>
              <a:ext cx="1501224" cy="40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RNA-seq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689FE34-673A-5A48-AD72-59C1152890F1}"/>
              </a:ext>
            </a:extLst>
          </p:cNvPr>
          <p:cNvGrpSpPr/>
          <p:nvPr/>
        </p:nvGrpSpPr>
        <p:grpSpPr>
          <a:xfrm>
            <a:off x="822754" y="4452535"/>
            <a:ext cx="4620418" cy="523221"/>
            <a:chOff x="611559" y="2706063"/>
            <a:chExt cx="2269178" cy="400253"/>
          </a:xfrm>
        </p:grpSpPr>
        <p:sp>
          <p:nvSpPr>
            <p:cNvPr id="9" name="Rounded Rectangle 58">
              <a:extLst>
                <a:ext uri="{FF2B5EF4-FFF2-40B4-BE49-F238E27FC236}">
                  <a16:creationId xmlns:a16="http://schemas.microsoft.com/office/drawing/2014/main" id="{71A69A6D-736E-FD43-8B5D-DF16A46A51E5}"/>
                </a:ext>
              </a:extLst>
            </p:cNvPr>
            <p:cNvSpPr/>
            <p:nvPr/>
          </p:nvSpPr>
          <p:spPr>
            <a:xfrm>
              <a:off x="611559" y="2708920"/>
              <a:ext cx="2220409" cy="379785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E45BE92-C4CC-9D4D-A0A5-DA2DB777E039}"/>
                </a:ext>
              </a:extLst>
            </p:cNvPr>
            <p:cNvSpPr txBox="1"/>
            <p:nvPr/>
          </p:nvSpPr>
          <p:spPr>
            <a:xfrm>
              <a:off x="665833" y="2706063"/>
              <a:ext cx="2214904" cy="40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>
                  <a:solidFill>
                    <a:schemeClr val="bg1"/>
                  </a:solidFill>
                  <a:cs typeface="Arial" pitchFamily="34" charset="0"/>
                </a:rPr>
                <a:t>ChIP</a:t>
              </a:r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-seq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FE293F6-47D7-E141-9A0D-1917E41697F3}"/>
              </a:ext>
            </a:extLst>
          </p:cNvPr>
          <p:cNvGrpSpPr/>
          <p:nvPr/>
        </p:nvGrpSpPr>
        <p:grpSpPr>
          <a:xfrm>
            <a:off x="7038099" y="2701751"/>
            <a:ext cx="4521116" cy="523221"/>
            <a:chOff x="611559" y="2706063"/>
            <a:chExt cx="2220409" cy="400253"/>
          </a:xfrm>
        </p:grpSpPr>
        <p:sp>
          <p:nvSpPr>
            <p:cNvPr id="13" name="Rounded Rectangle 58">
              <a:extLst>
                <a:ext uri="{FF2B5EF4-FFF2-40B4-BE49-F238E27FC236}">
                  <a16:creationId xmlns:a16="http://schemas.microsoft.com/office/drawing/2014/main" id="{4C27A253-8EE0-3540-804B-7E7A18F26D58}"/>
                </a:ext>
              </a:extLst>
            </p:cNvPr>
            <p:cNvSpPr/>
            <p:nvPr/>
          </p:nvSpPr>
          <p:spPr>
            <a:xfrm>
              <a:off x="611559" y="2708920"/>
              <a:ext cx="2220409" cy="379785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DEDB04-0BC1-8D48-A83C-B74701163C6F}"/>
                </a:ext>
              </a:extLst>
            </p:cNvPr>
            <p:cNvSpPr txBox="1"/>
            <p:nvPr/>
          </p:nvSpPr>
          <p:spPr>
            <a:xfrm>
              <a:off x="665833" y="2706063"/>
              <a:ext cx="1501224" cy="40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ATAC-seq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24FA285-EDAA-A540-B76B-5FA483EA24AA}"/>
              </a:ext>
            </a:extLst>
          </p:cNvPr>
          <p:cNvGrpSpPr/>
          <p:nvPr/>
        </p:nvGrpSpPr>
        <p:grpSpPr>
          <a:xfrm>
            <a:off x="7128693" y="4464700"/>
            <a:ext cx="4521116" cy="523221"/>
            <a:chOff x="611559" y="2706063"/>
            <a:chExt cx="2220409" cy="400253"/>
          </a:xfrm>
        </p:grpSpPr>
        <p:sp>
          <p:nvSpPr>
            <p:cNvPr id="17" name="Rounded Rectangle 58">
              <a:extLst>
                <a:ext uri="{FF2B5EF4-FFF2-40B4-BE49-F238E27FC236}">
                  <a16:creationId xmlns:a16="http://schemas.microsoft.com/office/drawing/2014/main" id="{2A445D3E-3948-EF4D-A711-700EAA7B830E}"/>
                </a:ext>
              </a:extLst>
            </p:cNvPr>
            <p:cNvSpPr/>
            <p:nvPr/>
          </p:nvSpPr>
          <p:spPr>
            <a:xfrm>
              <a:off x="611559" y="2708920"/>
              <a:ext cx="2220409" cy="379785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C67D96-C344-5348-895F-8FA3CA6C3042}"/>
                </a:ext>
              </a:extLst>
            </p:cNvPr>
            <p:cNvSpPr txBox="1"/>
            <p:nvPr/>
          </p:nvSpPr>
          <p:spPr>
            <a:xfrm>
              <a:off x="665833" y="2706063"/>
              <a:ext cx="1501224" cy="40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>
                  <a:solidFill>
                    <a:schemeClr val="bg1"/>
                  </a:solidFill>
                  <a:cs typeface="Arial" pitchFamily="34" charset="0"/>
                </a:rPr>
                <a:t>scRNA</a:t>
              </a:r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-seq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A91A487-4716-2843-BDF9-5DA6B0FA6375}"/>
              </a:ext>
            </a:extLst>
          </p:cNvPr>
          <p:cNvGrpSpPr/>
          <p:nvPr/>
        </p:nvGrpSpPr>
        <p:grpSpPr>
          <a:xfrm>
            <a:off x="4155863" y="5652198"/>
            <a:ext cx="4521116" cy="523221"/>
            <a:chOff x="611559" y="2706063"/>
            <a:chExt cx="2220409" cy="400253"/>
          </a:xfrm>
        </p:grpSpPr>
        <p:sp>
          <p:nvSpPr>
            <p:cNvPr id="21" name="Rounded Rectangle 58">
              <a:extLst>
                <a:ext uri="{FF2B5EF4-FFF2-40B4-BE49-F238E27FC236}">
                  <a16:creationId xmlns:a16="http://schemas.microsoft.com/office/drawing/2014/main" id="{B4274837-CEFD-6048-A4FD-080064C50077}"/>
                </a:ext>
              </a:extLst>
            </p:cNvPr>
            <p:cNvSpPr/>
            <p:nvPr/>
          </p:nvSpPr>
          <p:spPr>
            <a:xfrm>
              <a:off x="611559" y="2708920"/>
              <a:ext cx="2220409" cy="379785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EA87D9-7E74-5641-A1A6-048FD79365A6}"/>
                </a:ext>
              </a:extLst>
            </p:cNvPr>
            <p:cNvSpPr txBox="1"/>
            <p:nvPr/>
          </p:nvSpPr>
          <p:spPr>
            <a:xfrm>
              <a:off x="665833" y="2706063"/>
              <a:ext cx="1501224" cy="40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CUT&amp;TAG-seq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2483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004FCF7-69F2-324F-955B-E16530299A17}"/>
              </a:ext>
            </a:extLst>
          </p:cNvPr>
          <p:cNvSpPr txBox="1">
            <a:spLocks/>
          </p:cNvSpPr>
          <p:nvPr/>
        </p:nvSpPr>
        <p:spPr>
          <a:xfrm>
            <a:off x="643560" y="1520825"/>
            <a:ext cx="1075055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RNAseq</a:t>
            </a:r>
            <a:r>
              <a:rPr lang="en-GB" dirty="0"/>
              <a:t> quantitatively interrogates the all the RNA transcripts of a population of cells at a given point in time (transcriptomics)</a:t>
            </a:r>
          </a:p>
          <a:p>
            <a:pPr lvl="1"/>
            <a:r>
              <a:rPr lang="en-GB" dirty="0"/>
              <a:t>In practice, it is difficult (and more costly) to examine all types of RNA simultaneously, so target RNA is specifically isolated</a:t>
            </a:r>
          </a:p>
          <a:p>
            <a:pPr lvl="1"/>
            <a:r>
              <a:rPr lang="en-GB" dirty="0"/>
              <a:t>Also, ~85% of cellular RNA is ribosomal and is usually not of interest</a:t>
            </a:r>
          </a:p>
          <a:p>
            <a:pPr lvl="2"/>
            <a:r>
              <a:rPr lang="en-GB" dirty="0" err="1"/>
              <a:t>PolyA</a:t>
            </a:r>
            <a:r>
              <a:rPr lang="en-GB" dirty="0"/>
              <a:t> selection: Selects almost all protein coding mRNA and some lncRNA</a:t>
            </a:r>
          </a:p>
          <a:p>
            <a:pPr lvl="2"/>
            <a:r>
              <a:rPr lang="en-GB" dirty="0"/>
              <a:t>Ribosomal depletion:  Selects all mRNA and lncRNA, but is considerably more expensive than </a:t>
            </a:r>
            <a:r>
              <a:rPr lang="en-GB" dirty="0" err="1"/>
              <a:t>polyA</a:t>
            </a:r>
            <a:r>
              <a:rPr lang="en-GB" dirty="0"/>
              <a:t> selection</a:t>
            </a:r>
          </a:p>
          <a:p>
            <a:pPr lvl="2"/>
            <a:r>
              <a:rPr lang="en-GB" dirty="0"/>
              <a:t>Small non-coding RNA selection: Selects miRNAs, </a:t>
            </a:r>
            <a:r>
              <a:rPr lang="en-GB" dirty="0" err="1"/>
              <a:t>piRNAs</a:t>
            </a:r>
            <a:r>
              <a:rPr lang="en-GB" dirty="0"/>
              <a:t>, snoRNAs, snRNAs etc.  Method of total RNA extraction is important.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9B639C-EA2A-0B4A-B0F8-087CE7FCB473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Library production: RNA-seq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965306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5ADA0D2-ADD4-DA40-8D56-7C784BD3D10E}"/>
              </a:ext>
            </a:extLst>
          </p:cNvPr>
          <p:cNvSpPr txBox="1">
            <a:spLocks/>
          </p:cNvSpPr>
          <p:nvPr/>
        </p:nvSpPr>
        <p:spPr>
          <a:xfrm>
            <a:off x="593725" y="1724025"/>
            <a:ext cx="1100455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A wide range of commercial RNAseq library prep kits are available, most of which use fairly similar principles</a:t>
            </a:r>
          </a:p>
          <a:p>
            <a:pPr lvl="1"/>
            <a:r>
              <a:rPr lang="en-GB"/>
              <a:t>Illumina produce the TruSeq Stranded mRNA kit</a:t>
            </a:r>
          </a:p>
          <a:p>
            <a:pPr lvl="1"/>
            <a:r>
              <a:rPr lang="en-GB"/>
              <a:t>At the Botnar, we use the more economical NEBNext Ultra II Directional RNA Library Prep Kit for Illumina</a:t>
            </a:r>
          </a:p>
          <a:p>
            <a:pPr lvl="2"/>
            <a:r>
              <a:rPr lang="en-GB"/>
              <a:t>Both of these are stranded or directional protocols, meaning you can tell which strand the mRNA came from</a:t>
            </a:r>
          </a:p>
          <a:p>
            <a:pPr lvl="3"/>
            <a:r>
              <a:rPr lang="en-GB"/>
              <a:t>Some regions of the genome produce overlapping transcripts from opposite strands (one is usually a non-coding antisense regulatory RNA)</a:t>
            </a:r>
          </a:p>
          <a:p>
            <a:pPr lvl="3"/>
            <a:r>
              <a:rPr lang="en-GB"/>
              <a:t>Unstranded library prep could not distinguish between these two transcripts</a:t>
            </a:r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B6BED14-1B56-8B4D-BDE0-348B6245E88F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Library production: RNA-seq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179150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FFD07-2284-4A4B-8B7F-7E4281A4AEBC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Library production: RNA-seq</a:t>
            </a:r>
            <a:endParaRPr lang="en-GB" sz="3200" dirty="0"/>
          </a:p>
        </p:txBody>
      </p:sp>
      <p:pic>
        <p:nvPicPr>
          <p:cNvPr id="3" name="Picture 2" descr="Image result for NEBNextÂ® Ultraâ¢ II Directional RNA Library Prep Kit for Illumina">
            <a:extLst>
              <a:ext uri="{FF2B5EF4-FFF2-40B4-BE49-F238E27FC236}">
                <a16:creationId xmlns:a16="http://schemas.microsoft.com/office/drawing/2014/main" id="{BFC553B8-9ED9-1745-A4EA-EF0B6D22A0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34976" y="1242391"/>
            <a:ext cx="3243608" cy="4373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NEBNextÂ® Ultraâ¢ II Directional RNA Library Prep Kit for Illumina">
            <a:extLst>
              <a:ext uri="{FF2B5EF4-FFF2-40B4-BE49-F238E27FC236}">
                <a16:creationId xmlns:a16="http://schemas.microsoft.com/office/drawing/2014/main" id="{F2C4C3F5-B2DE-CF45-BDCA-68E6236447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75410" y="2107096"/>
            <a:ext cx="3243608" cy="264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NEBNextÂ® Ultraâ¢ II Directional RNA Library Prep Kit for Illumina">
            <a:extLst>
              <a:ext uri="{FF2B5EF4-FFF2-40B4-BE49-F238E27FC236}">
                <a16:creationId xmlns:a16="http://schemas.microsoft.com/office/drawing/2014/main" id="{52BD83A1-AEB3-7840-A2E2-565DC3D679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8822" y="1168364"/>
            <a:ext cx="5426765" cy="57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NEBNextÂ® Ultraâ¢ II Directional RNA Library Prep Kit for Illumina">
            <a:extLst>
              <a:ext uri="{FF2B5EF4-FFF2-40B4-BE49-F238E27FC236}">
                <a16:creationId xmlns:a16="http://schemas.microsoft.com/office/drawing/2014/main" id="{F2FCF19E-C2DB-7F4C-A8EA-B514687AEE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93261" y="5019261"/>
            <a:ext cx="3607905" cy="119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A2F179-CA40-454A-833D-6AF3520A07F6}"/>
              </a:ext>
            </a:extLst>
          </p:cNvPr>
          <p:cNvSpPr txBox="1"/>
          <p:nvPr/>
        </p:nvSpPr>
        <p:spPr>
          <a:xfrm>
            <a:off x="9119018" y="3706023"/>
            <a:ext cx="11039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Mixture of mesophilic DNA polymerase</a:t>
            </a:r>
          </a:p>
          <a:p>
            <a:r>
              <a:rPr lang="en-GB" sz="1000" dirty="0"/>
              <a:t>and thermophilic </a:t>
            </a:r>
            <a:r>
              <a:rPr lang="en-GB" sz="1000" dirty="0" err="1"/>
              <a:t>Taq</a:t>
            </a:r>
            <a:r>
              <a:rPr lang="en-GB" sz="1000" dirty="0"/>
              <a:t> polymerase?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BFCB81-FE8F-064B-8081-054F59920B7F}"/>
              </a:ext>
            </a:extLst>
          </p:cNvPr>
          <p:cNvSpPr txBox="1"/>
          <p:nvPr/>
        </p:nvSpPr>
        <p:spPr>
          <a:xfrm>
            <a:off x="1138793" y="2117035"/>
            <a:ext cx="11039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 err="1"/>
              <a:t>polyT</a:t>
            </a:r>
            <a:r>
              <a:rPr lang="en-GB" sz="1000" dirty="0"/>
              <a:t> labelled magnetic beads</a:t>
            </a:r>
          </a:p>
          <a:p>
            <a:pPr algn="ctr"/>
            <a:r>
              <a:rPr lang="en-GB" sz="1000" dirty="0"/>
              <a:t>or</a:t>
            </a:r>
          </a:p>
          <a:p>
            <a:pPr algn="r"/>
            <a:r>
              <a:rPr lang="en-GB" sz="1000" dirty="0" err="1"/>
              <a:t>rRNA</a:t>
            </a:r>
            <a:r>
              <a:rPr lang="en-GB" sz="1000" dirty="0"/>
              <a:t> probes followed by </a:t>
            </a:r>
            <a:r>
              <a:rPr lang="en-GB" sz="1000" dirty="0" err="1"/>
              <a:t>RNAse</a:t>
            </a:r>
            <a:r>
              <a:rPr lang="en-GB" sz="1000" dirty="0"/>
              <a:t> H digest or bead capture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9FAD5D-D0BA-9743-87D0-4E7F26C081A1}"/>
              </a:ext>
            </a:extLst>
          </p:cNvPr>
          <p:cNvSpPr txBox="1"/>
          <p:nvPr/>
        </p:nvSpPr>
        <p:spPr>
          <a:xfrm>
            <a:off x="1168400" y="3850932"/>
            <a:ext cx="1103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/>
              <a:t>94°C for ~15 minutes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C86F2B-2255-5E4C-B387-899C6530F7E1}"/>
              </a:ext>
            </a:extLst>
          </p:cNvPr>
          <p:cNvSpPr txBox="1"/>
          <p:nvPr/>
        </p:nvSpPr>
        <p:spPr>
          <a:xfrm>
            <a:off x="1138793" y="5099642"/>
            <a:ext cx="1103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/>
              <a:t>Reverse transcriptase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787C78-8BD8-E246-B212-857CC0B36A57}"/>
              </a:ext>
            </a:extLst>
          </p:cNvPr>
          <p:cNvSpPr txBox="1"/>
          <p:nvPr/>
        </p:nvSpPr>
        <p:spPr>
          <a:xfrm>
            <a:off x="9119018" y="2340521"/>
            <a:ext cx="1193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DNA polymerase 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B1A3F9-7DB1-BD42-B8D1-2E88C100EA43}"/>
              </a:ext>
            </a:extLst>
          </p:cNvPr>
          <p:cNvSpPr txBox="1"/>
          <p:nvPr/>
        </p:nvSpPr>
        <p:spPr>
          <a:xfrm>
            <a:off x="9119018" y="2979191"/>
            <a:ext cx="11039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err="1"/>
              <a:t>AMPure</a:t>
            </a:r>
            <a:r>
              <a:rPr lang="en-GB" sz="1000" dirty="0"/>
              <a:t> XP paramagnetic beads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E89310-BBB4-2845-B50E-E36C63C8B868}"/>
              </a:ext>
            </a:extLst>
          </p:cNvPr>
          <p:cNvSpPr txBox="1"/>
          <p:nvPr/>
        </p:nvSpPr>
        <p:spPr>
          <a:xfrm>
            <a:off x="9301166" y="5463408"/>
            <a:ext cx="9217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T4 DNA Ligase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A95F2D13-7FDF-D142-920D-2743E2BD4142}"/>
              </a:ext>
            </a:extLst>
          </p:cNvPr>
          <p:cNvSpPr/>
          <p:nvPr/>
        </p:nvSpPr>
        <p:spPr>
          <a:xfrm>
            <a:off x="3792330" y="2524539"/>
            <a:ext cx="2117035" cy="3289852"/>
          </a:xfrm>
          <a:custGeom>
            <a:avLst/>
            <a:gdLst>
              <a:gd name="connsiteX0" fmla="*/ 0 w 2117035"/>
              <a:gd name="connsiteY0" fmla="*/ 3081131 h 3289852"/>
              <a:gd name="connsiteX1" fmla="*/ 0 w 2117035"/>
              <a:gd name="connsiteY1" fmla="*/ 3289852 h 3289852"/>
              <a:gd name="connsiteX2" fmla="*/ 1749287 w 2117035"/>
              <a:gd name="connsiteY2" fmla="*/ 3289852 h 3289852"/>
              <a:gd name="connsiteX3" fmla="*/ 1749287 w 2117035"/>
              <a:gd name="connsiteY3" fmla="*/ 0 h 3289852"/>
              <a:gd name="connsiteX4" fmla="*/ 2117035 w 2117035"/>
              <a:gd name="connsiteY4" fmla="*/ 0 h 3289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7035" h="3289852">
                <a:moveTo>
                  <a:pt x="0" y="3081131"/>
                </a:moveTo>
                <a:lnTo>
                  <a:pt x="0" y="3289852"/>
                </a:lnTo>
                <a:lnTo>
                  <a:pt x="1749287" y="3289852"/>
                </a:lnTo>
                <a:lnTo>
                  <a:pt x="1749287" y="0"/>
                </a:lnTo>
                <a:lnTo>
                  <a:pt x="2117035" y="0"/>
                </a:lnTo>
              </a:path>
            </a:pathLst>
          </a:custGeom>
          <a:noFill/>
          <a:ln w="12700">
            <a:solidFill>
              <a:schemeClr val="bg1">
                <a:lumMod val="65000"/>
              </a:schemeClr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79B467A-EFE1-984F-86A0-1C11BC081C29}"/>
              </a:ext>
            </a:extLst>
          </p:cNvPr>
          <p:cNvCxnSpPr/>
          <p:nvPr/>
        </p:nvCxnSpPr>
        <p:spPr>
          <a:xfrm>
            <a:off x="7497214" y="4694260"/>
            <a:ext cx="0" cy="268357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5585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NEBNextÂ® Ultraâ¢ II Directional RNA Library Prep Kit for Illumina">
            <a:extLst>
              <a:ext uri="{FF2B5EF4-FFF2-40B4-BE49-F238E27FC236}">
                <a16:creationId xmlns:a16="http://schemas.microsoft.com/office/drawing/2014/main" id="{D1C4B455-E130-0245-8600-7311E7933F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66726" y="1435100"/>
            <a:ext cx="3627784" cy="273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NEBNextÂ® Ultraâ¢ II Directional RNA Library Prep Kit for Illumina">
            <a:extLst>
              <a:ext uri="{FF2B5EF4-FFF2-40B4-BE49-F238E27FC236}">
                <a16:creationId xmlns:a16="http://schemas.microsoft.com/office/drawing/2014/main" id="{C73CAE0C-C517-3C4F-91B8-EBA717CBD2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6000" y="1450011"/>
            <a:ext cx="3627784" cy="476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DD17F8E-7723-B341-B8D1-7440382B3DC3}"/>
              </a:ext>
            </a:extLst>
          </p:cNvPr>
          <p:cNvGrpSpPr/>
          <p:nvPr/>
        </p:nvGrpSpPr>
        <p:grpSpPr>
          <a:xfrm>
            <a:off x="2166725" y="5223569"/>
            <a:ext cx="3088585" cy="990600"/>
            <a:chOff x="469624" y="4803913"/>
            <a:chExt cx="3088585" cy="990600"/>
          </a:xfrm>
        </p:grpSpPr>
        <p:pic>
          <p:nvPicPr>
            <p:cNvPr id="5" name="Picture 2" descr="Image result for NEBNextÂ® Ultraâ¢ II Directional RNA Library Prep Kit for Illumina">
              <a:extLst>
                <a:ext uri="{FF2B5EF4-FFF2-40B4-BE49-F238E27FC236}">
                  <a16:creationId xmlns:a16="http://schemas.microsoft.com/office/drawing/2014/main" id="{E09BCFC3-9D90-084F-AA21-08E93BD1FA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79563" y="5280992"/>
              <a:ext cx="2236305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Image result for NEBNextÂ® Ultraâ¢ II Directional RNA Library Prep Kit for Illumina">
              <a:extLst>
                <a:ext uri="{FF2B5EF4-FFF2-40B4-BE49-F238E27FC236}">
                  <a16:creationId xmlns:a16="http://schemas.microsoft.com/office/drawing/2014/main" id="{7BDFDF14-84F5-CE44-9CE2-8051CE4FD5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79563" y="4823791"/>
              <a:ext cx="3009072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118C8B-2586-FB4E-9420-F781CFD82035}"/>
                </a:ext>
              </a:extLst>
            </p:cNvPr>
            <p:cNvSpPr/>
            <p:nvPr/>
          </p:nvSpPr>
          <p:spPr>
            <a:xfrm>
              <a:off x="469624" y="4803913"/>
              <a:ext cx="3088585" cy="99060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" name="Freeform 7">
            <a:extLst>
              <a:ext uri="{FF2B5EF4-FFF2-40B4-BE49-F238E27FC236}">
                <a16:creationId xmlns:a16="http://schemas.microsoft.com/office/drawing/2014/main" id="{B6DAB00A-D405-074C-8D46-969097E36A12}"/>
              </a:ext>
            </a:extLst>
          </p:cNvPr>
          <p:cNvSpPr/>
          <p:nvPr/>
        </p:nvSpPr>
        <p:spPr>
          <a:xfrm>
            <a:off x="5769354" y="2046357"/>
            <a:ext cx="309562" cy="1617593"/>
          </a:xfrm>
          <a:custGeom>
            <a:avLst/>
            <a:gdLst>
              <a:gd name="connsiteX0" fmla="*/ 0 w 735495"/>
              <a:gd name="connsiteY0" fmla="*/ 665921 h 665921"/>
              <a:gd name="connsiteX1" fmla="*/ 417443 w 735495"/>
              <a:gd name="connsiteY1" fmla="*/ 665921 h 665921"/>
              <a:gd name="connsiteX2" fmla="*/ 417443 w 735495"/>
              <a:gd name="connsiteY2" fmla="*/ 0 h 665921"/>
              <a:gd name="connsiteX3" fmla="*/ 735495 w 735495"/>
              <a:gd name="connsiteY3" fmla="*/ 0 h 66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5495" h="665921">
                <a:moveTo>
                  <a:pt x="0" y="665921"/>
                </a:moveTo>
                <a:lnTo>
                  <a:pt x="417443" y="665921"/>
                </a:lnTo>
                <a:lnTo>
                  <a:pt x="417443" y="0"/>
                </a:lnTo>
                <a:lnTo>
                  <a:pt x="735495" y="0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E748EE-EB28-8C45-9DA2-F21E2B978BCE}"/>
              </a:ext>
            </a:extLst>
          </p:cNvPr>
          <p:cNvSpPr txBox="1"/>
          <p:nvPr/>
        </p:nvSpPr>
        <p:spPr>
          <a:xfrm>
            <a:off x="9723784" y="1450011"/>
            <a:ext cx="839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PCR primers add P5, P7 and index sequences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B3855B-0E5D-6C4E-B17B-82C2DAE97A08}"/>
              </a:ext>
            </a:extLst>
          </p:cNvPr>
          <p:cNvSpPr txBox="1"/>
          <p:nvPr/>
        </p:nvSpPr>
        <p:spPr>
          <a:xfrm>
            <a:off x="1323560" y="2530433"/>
            <a:ext cx="914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 err="1"/>
              <a:t>AMPure</a:t>
            </a:r>
            <a:r>
              <a:rPr lang="en-GB" sz="1000" dirty="0"/>
              <a:t> XP paramagnetic beads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AFC64B-5A74-7443-9051-085BC133A2AC}"/>
              </a:ext>
            </a:extLst>
          </p:cNvPr>
          <p:cNvSpPr txBox="1"/>
          <p:nvPr/>
        </p:nvSpPr>
        <p:spPr>
          <a:xfrm>
            <a:off x="1418810" y="1724639"/>
            <a:ext cx="814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/>
              <a:t>T4 DNA Ligase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7F38BF-C930-9948-9E07-3690D55E4267}"/>
              </a:ext>
            </a:extLst>
          </p:cNvPr>
          <p:cNvSpPr txBox="1"/>
          <p:nvPr/>
        </p:nvSpPr>
        <p:spPr>
          <a:xfrm>
            <a:off x="2166725" y="4227968"/>
            <a:ext cx="3602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USER enzyme is a mixture of E. coli uracil DNA glycosylase and endonuclease VIII.  Together, these enzymes excise </a:t>
            </a:r>
            <a:r>
              <a:rPr lang="en-GB" sz="1000" dirty="0" err="1"/>
              <a:t>uracils</a:t>
            </a:r>
            <a:r>
              <a:rPr lang="en-GB" sz="1000" dirty="0"/>
              <a:t>, creating single stranded DNA breaks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3EF9FE9-6681-3846-91E4-03FEF7EEAE5B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Library production: RNA-seq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714294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ED294B2-C2BF-AE47-AC9A-DD027BDAF9C5}"/>
              </a:ext>
            </a:extLst>
          </p:cNvPr>
          <p:cNvSpPr txBox="1">
            <a:spLocks/>
          </p:cNvSpPr>
          <p:nvPr/>
        </p:nvSpPr>
        <p:spPr>
          <a:xfrm>
            <a:off x="2228850" y="1393825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/>
              <a:t>ChIPseq allows the mapping of specific proteins or post-translationally modified proteins (particularly histones) to DNA</a:t>
            </a:r>
            <a:endParaRPr lang="en-GB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0E5E42-CD8F-D548-97D1-C5103EC4FC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3352" y="2115572"/>
            <a:ext cx="2745326" cy="41487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9D1551-29B9-9242-8433-9054CABF7FF6}"/>
              </a:ext>
            </a:extLst>
          </p:cNvPr>
          <p:cNvSpPr/>
          <p:nvPr/>
        </p:nvSpPr>
        <p:spPr>
          <a:xfrm>
            <a:off x="1851933" y="2187575"/>
            <a:ext cx="783176" cy="600075"/>
          </a:xfrm>
          <a:prstGeom prst="rect">
            <a:avLst/>
          </a:prstGeom>
          <a:solidFill>
            <a:srgbClr val="D1DF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>
                <a:solidFill>
                  <a:schemeClr val="tx1"/>
                </a:solidFill>
              </a:rPr>
              <a:t>Open Chromatin</a:t>
            </a:r>
          </a:p>
          <a:p>
            <a:pPr algn="ctr"/>
            <a:r>
              <a:rPr lang="en-GB" sz="1000" b="1" dirty="0">
                <a:solidFill>
                  <a:schemeClr val="tx1"/>
                </a:solidFill>
                <a:sym typeface="Wingdings 3" panose="05040102010807070707" pitchFamily="18" charset="2"/>
              </a:rPr>
              <a:t></a:t>
            </a:r>
            <a:endParaRPr lang="en-GB" sz="1000" b="1" dirty="0">
              <a:solidFill>
                <a:schemeClr val="tx1"/>
              </a:solidFill>
            </a:endParaRPr>
          </a:p>
          <a:p>
            <a:pPr algn="ctr"/>
            <a:r>
              <a:rPr lang="en-GB" sz="1000" b="1" dirty="0">
                <a:solidFill>
                  <a:schemeClr val="tx1"/>
                </a:solidFill>
              </a:rPr>
              <a:t>Activation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169513-47EA-C74D-9A0A-584EED90AC7A}"/>
              </a:ext>
            </a:extLst>
          </p:cNvPr>
          <p:cNvSpPr/>
          <p:nvPr/>
        </p:nvSpPr>
        <p:spPr>
          <a:xfrm>
            <a:off x="1832883" y="5618955"/>
            <a:ext cx="783176" cy="600075"/>
          </a:xfrm>
          <a:prstGeom prst="rect">
            <a:avLst/>
          </a:prstGeom>
          <a:solidFill>
            <a:srgbClr val="EA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>
                <a:solidFill>
                  <a:schemeClr val="tx1"/>
                </a:solidFill>
              </a:rPr>
              <a:t>Condensed Chromatin</a:t>
            </a:r>
          </a:p>
          <a:p>
            <a:pPr algn="ctr"/>
            <a:r>
              <a:rPr lang="en-GB" sz="1000" b="1" dirty="0">
                <a:solidFill>
                  <a:schemeClr val="tx1"/>
                </a:solidFill>
                <a:sym typeface="Wingdings 3" panose="05040102010807070707" pitchFamily="18" charset="2"/>
              </a:rPr>
              <a:t></a:t>
            </a:r>
            <a:endParaRPr lang="en-GB" sz="1000" b="1" dirty="0">
              <a:solidFill>
                <a:schemeClr val="tx1"/>
              </a:solidFill>
            </a:endParaRPr>
          </a:p>
          <a:p>
            <a:pPr algn="ctr"/>
            <a:r>
              <a:rPr lang="en-GB" sz="1000" b="1" dirty="0">
                <a:solidFill>
                  <a:schemeClr val="tx1"/>
                </a:solidFill>
              </a:rPr>
              <a:t>Repression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93D005-EAC7-8448-84CF-11AFE1831ACB}"/>
              </a:ext>
            </a:extLst>
          </p:cNvPr>
          <p:cNvSpPr/>
          <p:nvPr/>
        </p:nvSpPr>
        <p:spPr>
          <a:xfrm>
            <a:off x="4518678" y="2115572"/>
            <a:ext cx="239731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1400" dirty="0"/>
              <a:t>Histone tails can be modified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1400" dirty="0"/>
              <a:t>Methylation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1400" dirty="0" err="1"/>
              <a:t>Acetyation</a:t>
            </a:r>
            <a:endParaRPr lang="en-US" altLang="en-US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1400" dirty="0"/>
              <a:t>Phosphorylation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1400" dirty="0"/>
              <a:t>Leads to changes in chromatin conformation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1400" dirty="0"/>
              <a:t>This process is regulated by a number of enzymes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1400" dirty="0"/>
              <a:t>Methyltransferases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1400" dirty="0"/>
              <a:t>Demethylases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1400" dirty="0" err="1"/>
              <a:t>Acetylases</a:t>
            </a:r>
            <a:endParaRPr lang="en-US" altLang="en-US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1400" dirty="0"/>
              <a:t>Deacetylases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0E252C-6574-844A-A841-2D40BD456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594" y="2787650"/>
            <a:ext cx="2973564" cy="24803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DCFC6CC-E233-3641-9D81-9BF82473F309}"/>
              </a:ext>
            </a:extLst>
          </p:cNvPr>
          <p:cNvSpPr/>
          <p:nvPr/>
        </p:nvSpPr>
        <p:spPr>
          <a:xfrm>
            <a:off x="7311963" y="2112322"/>
            <a:ext cx="23973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1400" dirty="0"/>
              <a:t>Transcription factors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1400" dirty="0"/>
              <a:t>Chromatin modifiers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4D0F0B-A370-3041-9FB4-8E4858D2DF83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Library production: </a:t>
            </a:r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ChIP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-seq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570120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12513-A327-FE45-989B-4570EC2FC5C2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Sequencing technologies</a:t>
            </a:r>
            <a:endParaRPr lang="en-GB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B72E6D-357C-D44C-9F82-DEEA2BB0FD47}"/>
              </a:ext>
            </a:extLst>
          </p:cNvPr>
          <p:cNvGrpSpPr/>
          <p:nvPr/>
        </p:nvGrpSpPr>
        <p:grpSpPr>
          <a:xfrm>
            <a:off x="533484" y="950966"/>
            <a:ext cx="10642516" cy="1283929"/>
            <a:chOff x="611559" y="2706063"/>
            <a:chExt cx="2220409" cy="982179"/>
          </a:xfrm>
        </p:grpSpPr>
        <p:sp>
          <p:nvSpPr>
            <p:cNvPr id="4" name="Rounded Rectangle 58">
              <a:extLst>
                <a:ext uri="{FF2B5EF4-FFF2-40B4-BE49-F238E27FC236}">
                  <a16:creationId xmlns:a16="http://schemas.microsoft.com/office/drawing/2014/main" id="{0816A338-5B95-3248-9C64-1B9D3DB6207E}"/>
                </a:ext>
              </a:extLst>
            </p:cNvPr>
            <p:cNvSpPr/>
            <p:nvPr/>
          </p:nvSpPr>
          <p:spPr>
            <a:xfrm>
              <a:off x="611559" y="2708920"/>
              <a:ext cx="2220409" cy="37978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51DD2B6-3F3C-5042-8DC4-0F6CCA79D2A6}"/>
                </a:ext>
              </a:extLst>
            </p:cNvPr>
            <p:cNvSpPr txBox="1"/>
            <p:nvPr/>
          </p:nvSpPr>
          <p:spPr>
            <a:xfrm>
              <a:off x="665833" y="3193812"/>
              <a:ext cx="2028345" cy="494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Refers to methods developed after Sanger sequencing that offer greatly increase throughput at reduced cost per base.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6E17E3-178F-F244-B4FD-16FC40C839C7}"/>
                </a:ext>
              </a:extLst>
            </p:cNvPr>
            <p:cNvSpPr txBox="1"/>
            <p:nvPr/>
          </p:nvSpPr>
          <p:spPr>
            <a:xfrm>
              <a:off x="665833" y="2706063"/>
              <a:ext cx="1501224" cy="40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Next Generation Sequencing 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4DF1C1A-C20D-B34D-BF7E-27794290D9CD}"/>
              </a:ext>
            </a:extLst>
          </p:cNvPr>
          <p:cNvGrpSpPr/>
          <p:nvPr/>
        </p:nvGrpSpPr>
        <p:grpSpPr>
          <a:xfrm>
            <a:off x="533484" y="3200857"/>
            <a:ext cx="10642516" cy="1006929"/>
            <a:chOff x="611559" y="2706063"/>
            <a:chExt cx="2274683" cy="770280"/>
          </a:xfrm>
        </p:grpSpPr>
        <p:sp>
          <p:nvSpPr>
            <p:cNvPr id="8" name="Rounded Rectangle 58">
              <a:extLst>
                <a:ext uri="{FF2B5EF4-FFF2-40B4-BE49-F238E27FC236}">
                  <a16:creationId xmlns:a16="http://schemas.microsoft.com/office/drawing/2014/main" id="{8296F0D1-6F81-AD41-BEB5-EACCC49476B3}"/>
                </a:ext>
              </a:extLst>
            </p:cNvPr>
            <p:cNvSpPr/>
            <p:nvPr/>
          </p:nvSpPr>
          <p:spPr>
            <a:xfrm>
              <a:off x="611559" y="2708920"/>
              <a:ext cx="2220409" cy="37978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225295-01B4-4B44-96AD-2B49CC86EA4A}"/>
                </a:ext>
              </a:extLst>
            </p:cNvPr>
            <p:cNvSpPr txBox="1"/>
            <p:nvPr/>
          </p:nvSpPr>
          <p:spPr>
            <a:xfrm>
              <a:off x="665833" y="3193812"/>
              <a:ext cx="2028345" cy="282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Methods newer than NGS are referred to as third generation.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B2C8C9-B926-8440-8D0E-29F53D075093}"/>
                </a:ext>
              </a:extLst>
            </p:cNvPr>
            <p:cNvSpPr txBox="1"/>
            <p:nvPr/>
          </p:nvSpPr>
          <p:spPr>
            <a:xfrm>
              <a:off x="665833" y="2706063"/>
              <a:ext cx="2220409" cy="40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Third Generation Sequencing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0388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www.activemotif.com/images/products/ChiP_mag_flowchart_web_big.jpg">
            <a:extLst>
              <a:ext uri="{FF2B5EF4-FFF2-40B4-BE49-F238E27FC236}">
                <a16:creationId xmlns:a16="http://schemas.microsoft.com/office/drawing/2014/main" id="{0A153AA8-2DA8-D345-9857-FCDBFBA0BE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28875" y="974671"/>
            <a:ext cx="7588250" cy="5248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63BCB6-00AA-DD44-8DC6-D586836CADD8}"/>
              </a:ext>
            </a:extLst>
          </p:cNvPr>
          <p:cNvSpPr/>
          <p:nvPr/>
        </p:nvSpPr>
        <p:spPr>
          <a:xfrm>
            <a:off x="6699250" y="6357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/>
              <a:t>https://www.activemotif.com/catalog/507/chip-it-express-high-throughput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7EAE4D5-628B-2D4E-92FE-9C09F138C612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Library production: </a:t>
            </a:r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ChIP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-seq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312956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3B7A3C-7338-024C-B67D-53FAED504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854" y="856004"/>
            <a:ext cx="5199641" cy="58495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3B35B4-2D9D-9A44-8F1C-8F5108362D48}"/>
              </a:ext>
            </a:extLst>
          </p:cNvPr>
          <p:cNvSpPr txBox="1"/>
          <p:nvPr/>
        </p:nvSpPr>
        <p:spPr>
          <a:xfrm>
            <a:off x="1717111" y="1736221"/>
            <a:ext cx="26919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Protocol the same as RNA library prep from end repair step onwards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Does not need to be stranded (both strands will map to the same location)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0A6B034-8D95-8C4F-AC5E-595DD9F9E4EF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Library production: DNA (</a:t>
            </a:r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ChIP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-seq, WGS </a:t>
            </a:r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e.c.t.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)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025354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6E6C154-6B8B-0A44-8B87-F68B1D63253D}"/>
              </a:ext>
            </a:extLst>
          </p:cNvPr>
          <p:cNvSpPr txBox="1">
            <a:spLocks/>
          </p:cNvSpPr>
          <p:nvPr/>
        </p:nvSpPr>
        <p:spPr>
          <a:xfrm>
            <a:off x="628650" y="1294217"/>
            <a:ext cx="1028065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 err="1"/>
              <a:t>ATACseq</a:t>
            </a:r>
            <a:r>
              <a:rPr lang="en-GB" sz="2400" dirty="0"/>
              <a:t> (Assay for Transposase-Accessible Chromatin using sequencing) is a technique used to study chromatin accessibility</a:t>
            </a:r>
          </a:p>
          <a:p>
            <a:pPr lvl="1"/>
            <a:r>
              <a:rPr lang="en-GB" sz="1800" dirty="0"/>
              <a:t>It is particularly useful for identifying regulatory regions, e.g. promoters, enhancers, insulators</a:t>
            </a:r>
          </a:p>
          <a:p>
            <a:pPr lvl="1"/>
            <a:r>
              <a:rPr lang="en-GB" sz="1800" dirty="0"/>
              <a:t>It is based on the concept that open chromatin (</a:t>
            </a:r>
            <a:r>
              <a:rPr lang="en-GB" sz="1800" dirty="0" err="1"/>
              <a:t>ie</a:t>
            </a:r>
            <a:r>
              <a:rPr lang="en-GB" sz="1800" dirty="0"/>
              <a:t> active) is more accessible to attack by Tn5 Transposase</a:t>
            </a:r>
          </a:p>
        </p:txBody>
      </p:sp>
      <p:pic>
        <p:nvPicPr>
          <p:cNvPr id="3" name="Picture 2" descr="Image result for atac-seq">
            <a:extLst>
              <a:ext uri="{FF2B5EF4-FFF2-40B4-BE49-F238E27FC236}">
                <a16:creationId xmlns:a16="http://schemas.microsoft.com/office/drawing/2014/main" id="{5220674D-2372-2047-9560-A505FBA8A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6699" y="3283958"/>
            <a:ext cx="3695130" cy="319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B351B9D-B9EC-5846-8112-7D384F2B26A7}"/>
              </a:ext>
            </a:extLst>
          </p:cNvPr>
          <p:cNvGrpSpPr/>
          <p:nvPr/>
        </p:nvGrpSpPr>
        <p:grpSpPr>
          <a:xfrm>
            <a:off x="5385672" y="4500071"/>
            <a:ext cx="4924829" cy="2103929"/>
            <a:chOff x="4402067" y="4050707"/>
            <a:chExt cx="4288779" cy="1832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4C1B76-81B8-7641-929A-BE00C3084E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00187" y="4050707"/>
              <a:ext cx="3717420" cy="127385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73CEEF-1310-C645-8B04-04C7982AB58A}"/>
                </a:ext>
              </a:extLst>
            </p:cNvPr>
            <p:cNvSpPr/>
            <p:nvPr/>
          </p:nvSpPr>
          <p:spPr>
            <a:xfrm>
              <a:off x="5450551" y="4700588"/>
              <a:ext cx="757238" cy="3476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3F1D14F-B54F-4E47-A6D3-E3F4125E2FAA}"/>
                </a:ext>
              </a:extLst>
            </p:cNvPr>
            <p:cNvSpPr/>
            <p:nvPr/>
          </p:nvSpPr>
          <p:spPr>
            <a:xfrm>
              <a:off x="4402067" y="4802737"/>
              <a:ext cx="1351370" cy="1080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8EF24CF-3BCA-4142-8BF6-AF9D3359F160}"/>
                </a:ext>
              </a:extLst>
            </p:cNvPr>
            <p:cNvSpPr/>
            <p:nvPr/>
          </p:nvSpPr>
          <p:spPr>
            <a:xfrm>
              <a:off x="7525593" y="4786746"/>
              <a:ext cx="1165253" cy="9747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410926D-A60B-0248-8249-B9CE969DA624}"/>
              </a:ext>
            </a:extLst>
          </p:cNvPr>
          <p:cNvSpPr txBox="1"/>
          <p:nvPr/>
        </p:nvSpPr>
        <p:spPr>
          <a:xfrm>
            <a:off x="5353841" y="3377962"/>
            <a:ext cx="50170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Transposase is loaded with Mosaic End Double-Stranded (MEDS) </a:t>
            </a:r>
            <a:r>
              <a:rPr lang="en-GB" sz="1400" dirty="0" err="1"/>
              <a:t>oligos</a:t>
            </a: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Transposase cleaves DNA, append the MEDS to the cut ends and remains bound to DNA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F4DF4BB-A215-0147-BCD9-C28989B6072E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Library production: ATAC-seq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11353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37F2CE0-041D-7547-94C8-A49B58BC0B56}"/>
              </a:ext>
            </a:extLst>
          </p:cNvPr>
          <p:cNvSpPr/>
          <p:nvPr/>
        </p:nvSpPr>
        <p:spPr>
          <a:xfrm>
            <a:off x="4963115" y="1972433"/>
            <a:ext cx="2265770" cy="517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Extract nuclei from cells/tissue of interest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379E29D-1FDA-E141-B673-34B4C3107E2C}"/>
              </a:ext>
            </a:extLst>
          </p:cNvPr>
          <p:cNvSpPr/>
          <p:nvPr/>
        </p:nvSpPr>
        <p:spPr>
          <a:xfrm>
            <a:off x="4963115" y="2840838"/>
            <a:ext cx="2265770" cy="517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Incubate with Tn5 for 30 minutes @ 37°C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6B3615-0897-5646-A0FF-33449E7ED7A8}"/>
              </a:ext>
            </a:extLst>
          </p:cNvPr>
          <p:cNvSpPr txBox="1"/>
          <p:nvPr/>
        </p:nvSpPr>
        <p:spPr>
          <a:xfrm>
            <a:off x="7479738" y="1858001"/>
            <a:ext cx="25596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Maintains </a:t>
            </a:r>
            <a:r>
              <a:rPr lang="en-GB" sz="1400" dirty="0" err="1"/>
              <a:t>chomatin</a:t>
            </a:r>
            <a:r>
              <a:rPr lang="en-GB" sz="1400" dirty="0"/>
              <a:t> structure while allowing Tn5 access to chromatin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D5137E1-B8D9-CA4F-B427-2032AF608261}"/>
              </a:ext>
            </a:extLst>
          </p:cNvPr>
          <p:cNvSpPr/>
          <p:nvPr/>
        </p:nvSpPr>
        <p:spPr>
          <a:xfrm>
            <a:off x="4963115" y="3709243"/>
            <a:ext cx="2265770" cy="7898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PCR with primers recognising MEDS that add P5, P7 and indexes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2ED7B-DA09-D840-A628-0BABCF288902}"/>
              </a:ext>
            </a:extLst>
          </p:cNvPr>
          <p:cNvSpPr txBox="1"/>
          <p:nvPr/>
        </p:nvSpPr>
        <p:spPr>
          <a:xfrm>
            <a:off x="7479738" y="2851487"/>
            <a:ext cx="264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Tn5 ratio to DNA is critical</a:t>
            </a:r>
          </a:p>
          <a:p>
            <a:r>
              <a:rPr lang="en-GB" sz="1400" dirty="0"/>
              <a:t>Typically ~65,000 cells / 2.5 </a:t>
            </a:r>
            <a:r>
              <a:rPr lang="en-GB" sz="1400" dirty="0" err="1"/>
              <a:t>ul</a:t>
            </a:r>
            <a:r>
              <a:rPr lang="en-GB" sz="1400" dirty="0"/>
              <a:t> Tn5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6CB3ED0-FCDC-CA4F-A9F4-F0D37BD225F5}"/>
              </a:ext>
            </a:extLst>
          </p:cNvPr>
          <p:cNvSpPr/>
          <p:nvPr/>
        </p:nvSpPr>
        <p:spPr>
          <a:xfrm>
            <a:off x="4963115" y="4849579"/>
            <a:ext cx="2265770" cy="517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Clean 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C26101-7E82-5D4E-978F-F0AD1B016F45}"/>
              </a:ext>
            </a:extLst>
          </p:cNvPr>
          <p:cNvSpPr txBox="1"/>
          <p:nvPr/>
        </p:nvSpPr>
        <p:spPr>
          <a:xfrm>
            <a:off x="7479738" y="4954635"/>
            <a:ext cx="2559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/>
              <a:t>AMPure</a:t>
            </a:r>
            <a:r>
              <a:rPr lang="en-GB" sz="1400" dirty="0"/>
              <a:t> XP beads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915710B-23A8-9449-A8F5-B49F080CD9BD}"/>
              </a:ext>
            </a:extLst>
          </p:cNvPr>
          <p:cNvSpPr/>
          <p:nvPr/>
        </p:nvSpPr>
        <p:spPr>
          <a:xfrm>
            <a:off x="4963115" y="5717984"/>
            <a:ext cx="2265770" cy="517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Sequence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43E6536-448A-A648-B3BC-6E6EF3D66058}"/>
              </a:ext>
            </a:extLst>
          </p:cNvPr>
          <p:cNvSpPr/>
          <p:nvPr/>
        </p:nvSpPr>
        <p:spPr>
          <a:xfrm>
            <a:off x="2152650" y="2840837"/>
            <a:ext cx="2265770" cy="517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Genomic DNA for whole genome sequencing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E29393-5EAE-2940-A90B-EE8361CAAF4C}"/>
              </a:ext>
            </a:extLst>
          </p:cNvPr>
          <p:cNvSpPr txBox="1"/>
          <p:nvPr/>
        </p:nvSpPr>
        <p:spPr>
          <a:xfrm>
            <a:off x="2152650" y="3447633"/>
            <a:ext cx="2265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This is how Illumina </a:t>
            </a:r>
            <a:r>
              <a:rPr lang="en-GB" sz="1400" dirty="0" err="1"/>
              <a:t>Nextera</a:t>
            </a:r>
            <a:r>
              <a:rPr lang="en-GB" sz="1400" dirty="0"/>
              <a:t> kits work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31F3D6F-1713-644E-9EF0-707B7220E93A}"/>
              </a:ext>
            </a:extLst>
          </p:cNvPr>
          <p:cNvCxnSpPr>
            <a:stCxn id="2" idx="2"/>
            <a:endCxn id="3" idx="0"/>
          </p:cNvCxnSpPr>
          <p:nvPr/>
        </p:nvCxnSpPr>
        <p:spPr>
          <a:xfrm>
            <a:off x="6096000" y="2490324"/>
            <a:ext cx="0" cy="350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FAA443B-AEE1-C14B-8124-202C537E7776}"/>
              </a:ext>
            </a:extLst>
          </p:cNvPr>
          <p:cNvCxnSpPr>
            <a:stCxn id="3" idx="2"/>
            <a:endCxn id="5" idx="0"/>
          </p:cNvCxnSpPr>
          <p:nvPr/>
        </p:nvCxnSpPr>
        <p:spPr>
          <a:xfrm>
            <a:off x="6096000" y="3358729"/>
            <a:ext cx="0" cy="350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B941D1C-9B56-CB46-AADC-44053AD53C56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6096000" y="4499065"/>
            <a:ext cx="0" cy="350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288ECA-FCBE-6B49-89D4-F11DEDF4A022}"/>
              </a:ext>
            </a:extLst>
          </p:cNvPr>
          <p:cNvCxnSpPr>
            <a:stCxn id="7" idx="2"/>
            <a:endCxn id="9" idx="0"/>
          </p:cNvCxnSpPr>
          <p:nvPr/>
        </p:nvCxnSpPr>
        <p:spPr>
          <a:xfrm>
            <a:off x="6096000" y="5367470"/>
            <a:ext cx="0" cy="350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137CE93-AD73-D746-9137-4E2018D43123}"/>
              </a:ext>
            </a:extLst>
          </p:cNvPr>
          <p:cNvCxnSpPr>
            <a:stCxn id="10" idx="3"/>
            <a:endCxn id="3" idx="1"/>
          </p:cNvCxnSpPr>
          <p:nvPr/>
        </p:nvCxnSpPr>
        <p:spPr>
          <a:xfrm>
            <a:off x="4418420" y="3099783"/>
            <a:ext cx="54469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ADB21AB9-D14B-B142-8C8B-29FC50C93403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Library production: ATAC-seq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8476035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027D92-C5C7-A04D-B287-ED43E69A57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713"/>
          <a:stretch/>
        </p:blipFill>
        <p:spPr>
          <a:xfrm>
            <a:off x="1514775" y="2192967"/>
            <a:ext cx="4762500" cy="43475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143C73-684A-9840-BD8F-F64FAB7A2803}"/>
              </a:ext>
            </a:extLst>
          </p:cNvPr>
          <p:cNvSpPr txBox="1"/>
          <p:nvPr/>
        </p:nvSpPr>
        <p:spPr>
          <a:xfrm>
            <a:off x="3175000" y="1373189"/>
            <a:ext cx="7391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Dolomite Bio Nadia Innovate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Commercialised version of original Drop-</a:t>
            </a:r>
            <a:r>
              <a:rPr lang="en-GB" dirty="0" err="1"/>
              <a:t>Seq</a:t>
            </a:r>
            <a:r>
              <a:rPr lang="en-GB" dirty="0"/>
              <a:t> system (Cell. 2015 May 21;161(5):1202-1214.)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System is a </a:t>
            </a:r>
            <a:r>
              <a:rPr lang="en-GB" dirty="0" err="1"/>
              <a:t>microdroplet</a:t>
            </a:r>
            <a:r>
              <a:rPr lang="en-GB" dirty="0"/>
              <a:t> </a:t>
            </a:r>
            <a:r>
              <a:rPr lang="en-GB" dirty="0" err="1"/>
              <a:t>encapsulator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Allows custom assay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Can run 1, 2, 4 or 8 lanes in parallel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BB5AAB-6A65-7F48-A2AE-345E5E14AA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7375" y="3310077"/>
            <a:ext cx="3000375" cy="30003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7F4DC92-C846-3944-AD07-3B0FB9140BD6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Library production: single-cell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544882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504B10A-822C-0B4F-ACD1-A5E810E88F3C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Library production: single-cell</a:t>
            </a:r>
            <a:endParaRPr lang="en-GB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CB3E07-3EDE-D048-A2D8-2991BAE8AC19}"/>
              </a:ext>
            </a:extLst>
          </p:cNvPr>
          <p:cNvSpPr txBox="1"/>
          <p:nvPr/>
        </p:nvSpPr>
        <p:spPr>
          <a:xfrm>
            <a:off x="6378575" y="1343672"/>
            <a:ext cx="54324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10x Chromium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Modified Drop-</a:t>
            </a:r>
            <a:r>
              <a:rPr lang="en-GB" sz="2400" dirty="0" err="1"/>
              <a:t>Seq</a:t>
            </a:r>
            <a:r>
              <a:rPr lang="en-GB" sz="2400" dirty="0"/>
              <a:t> system, using gel beads and in droplet 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System is a </a:t>
            </a:r>
            <a:r>
              <a:rPr lang="en-GB" sz="2400" dirty="0" err="1"/>
              <a:t>microdroplet</a:t>
            </a:r>
            <a:r>
              <a:rPr lang="en-GB" sz="2400" dirty="0"/>
              <a:t> </a:t>
            </a:r>
            <a:r>
              <a:rPr lang="en-GB" sz="2400" dirty="0" err="1"/>
              <a:t>encapsulator</a:t>
            </a: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Largely restricted to 10x assays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Can run 1 - 8 lanes in parallel</a:t>
            </a:r>
          </a:p>
        </p:txBody>
      </p:sp>
      <p:pic>
        <p:nvPicPr>
          <p:cNvPr id="5" name="Picture 2" descr="slide-1">
            <a:extLst>
              <a:ext uri="{FF2B5EF4-FFF2-40B4-BE49-F238E27FC236}">
                <a16:creationId xmlns:a16="http://schemas.microsoft.com/office/drawing/2014/main" id="{1956FFDF-05A6-9649-97FB-E9334922A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5718" y="2425509"/>
            <a:ext cx="6105663" cy="417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4878E3-13E4-DF46-8C96-EA35F4167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509" y="4051300"/>
            <a:ext cx="2680078" cy="193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1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BAC25C-C025-B041-BF23-293BBA4864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9291" y="872515"/>
            <a:ext cx="7829909" cy="598548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FB28D63-6C9E-1947-868D-A992BD079D5C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Library production: single-cell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059647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CD8AD9-5E9C-044E-B3AC-5290A7297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684" y="818364"/>
            <a:ext cx="7701216" cy="578563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A0DC6DC-FA5D-EB41-B7B4-9E61EDB18917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Library production: single-cell (Drop-seq)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173997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C5737D-C0B6-E84E-B741-ADEB13061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796" y="1816100"/>
            <a:ext cx="10430408" cy="384391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942D308-1BFB-6346-8F60-DC13852BBA32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Library production: single-cell (10X)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1538209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EB5EA9-DC18-E94A-9BB8-4CD4D765C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493" y="1390139"/>
            <a:ext cx="5906482" cy="54506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A3364AC-48A3-1C4E-8D08-90B7F2F1551B}"/>
              </a:ext>
            </a:extLst>
          </p:cNvPr>
          <p:cNvSpPr/>
          <p:nvPr/>
        </p:nvSpPr>
        <p:spPr>
          <a:xfrm>
            <a:off x="454025" y="2484271"/>
            <a:ext cx="52324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/>
              <a:t>Histone H3K27me3 demethylases regulate human Th17 cell development and effector functions by impacting on metabolism</a:t>
            </a:r>
          </a:p>
          <a:p>
            <a:r>
              <a:rPr lang="pl-PL" sz="2000" i="1" dirty="0"/>
              <a:t>Proc Natl Acad Sci U S A. 2020 Mar 17;117(11):6056-6066. </a:t>
            </a:r>
            <a:endParaRPr lang="en-GB" sz="2000" i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423DF2C-A1F5-A044-BF79-3B3EB3CC7DD2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Single-cell sequencing applications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725144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57FEE6-837E-4B4B-848F-5A005D31A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16095"/>
            <a:ext cx="12236251" cy="543567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EB78F5C-809C-9B43-913D-22FCBF147020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Sequencing technologies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8870061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9CD1E3C-3910-D246-BF85-2D8ED96EF77C}"/>
              </a:ext>
            </a:extLst>
          </p:cNvPr>
          <p:cNvSpPr txBox="1">
            <a:spLocks/>
          </p:cNvSpPr>
          <p:nvPr/>
        </p:nvSpPr>
        <p:spPr>
          <a:xfrm>
            <a:off x="863600" y="1584325"/>
            <a:ext cx="102870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Before any libraries can be sequenced, they need to be quantitated and (usually) pooled with other samples</a:t>
            </a:r>
          </a:p>
          <a:p>
            <a:pPr lvl="1"/>
            <a:r>
              <a:rPr lang="en-GB" sz="2000" dirty="0"/>
              <a:t>Loading the right amount of pooled library is critical to optimal sequencing</a:t>
            </a:r>
          </a:p>
          <a:p>
            <a:pPr lvl="1"/>
            <a:r>
              <a:rPr lang="en-GB" sz="2000" dirty="0"/>
              <a:t>Quantitation is performed on the </a:t>
            </a:r>
            <a:r>
              <a:rPr lang="en-GB" sz="2000" dirty="0" err="1"/>
              <a:t>Tapestation</a:t>
            </a:r>
            <a:r>
              <a:rPr lang="en-GB" sz="2000" dirty="0"/>
              <a:t> and samples are pooled such that they are all equimolar (assuming you want the same number of reads for each sample)</a:t>
            </a:r>
            <a:endParaRPr lang="en-GB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7555AC-36E5-7C42-AF57-0C872CF4EB9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1696" y="3640517"/>
            <a:ext cx="4989615" cy="2054125"/>
          </a:xfrm>
          <a:prstGeom prst="rect">
            <a:avLst/>
          </a:prstGeom>
        </p:spPr>
      </p:pic>
      <p:pic>
        <p:nvPicPr>
          <p:cNvPr id="1026" name="Picture 2" descr="4150 TapeStation System | Agilent">
            <a:extLst>
              <a:ext uri="{FF2B5EF4-FFF2-40B4-BE49-F238E27FC236}">
                <a16:creationId xmlns:a16="http://schemas.microsoft.com/office/drawing/2014/main" id="{CB362D2D-7A7E-2D4E-B005-8F877E7B9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689" y="3759994"/>
            <a:ext cx="3098800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CFA204B-6E6C-2D4B-980B-BB6F906441EE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Library production: Quantification and pooling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1919162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A4A2579-7E92-CE48-8FA0-A5A2EEFA5A32}"/>
              </a:ext>
            </a:extLst>
          </p:cNvPr>
          <p:cNvSpPr txBox="1">
            <a:spLocks/>
          </p:cNvSpPr>
          <p:nvPr/>
        </p:nvSpPr>
        <p:spPr>
          <a:xfrm>
            <a:off x="1644650" y="1533525"/>
            <a:ext cx="78867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/>
              <a:t>BaseSpace is the Illumina web-base software for </a:t>
            </a:r>
            <a:r>
              <a:rPr lang="en-GB" sz="2000" strike="sngStrike"/>
              <a:t>setting up</a:t>
            </a:r>
            <a:r>
              <a:rPr lang="en-GB" sz="2000"/>
              <a:t> and retrieving sequencing runs</a:t>
            </a:r>
            <a:endParaRPr lang="en-GB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063600-E578-324E-A54B-0B9D3CB028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7112" y="2167879"/>
            <a:ext cx="7899158" cy="439802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F4785C3-3C8E-3D46-AA10-0EC3E2BBE38D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Setting up Illumina run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6612681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B2D841-CFFB-6142-9507-831E8D55A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928" y="1143000"/>
            <a:ext cx="7298143" cy="56261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457CC41-6B5C-E740-BF12-39659635493A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Setting up Illumina run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3848021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63140E-6796-BB40-AEE2-1AC912A645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1459170"/>
            <a:ext cx="9144000" cy="510806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375022F-686A-8444-879D-073F350DD887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Output of an Illumina run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135961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470AE7-B640-D748-87B2-974B1ACC9CE4}"/>
              </a:ext>
            </a:extLst>
          </p:cNvPr>
          <p:cNvSpPr txBox="1"/>
          <p:nvPr/>
        </p:nvSpPr>
        <p:spPr>
          <a:xfrm>
            <a:off x="1912628" y="1182482"/>
            <a:ext cx="836674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3</a:t>
            </a:r>
            <a:r>
              <a:rPr lang="en-GB" sz="1600" baseline="30000" dirty="0"/>
              <a:t>rd</a:t>
            </a:r>
            <a:r>
              <a:rPr lang="en-GB" sz="1600" dirty="0"/>
              <a:t> Generation sequencing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Long read sequencing (longest reported read &gt;4 Mb)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F0000"/>
                </a:solidFill>
              </a:rPr>
              <a:t>High error rate (3-10%)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Genome sequencing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Complete and contiguous genome assemblies; de novo or reference guided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Resolve structural variants, breakpoints and repeat regions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Detect epigenetic modifications with direct sequencing and eliminate PCR bias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Targeted sequencing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PCR, hybrid-capture, CRISPR/Cas9 enrichment strategies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Large genomic regions and entire genes in single reads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Resolve structural variants, repetitive regions, SNVs and phasing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Gene expression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Full-length transcripts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/>
              <a:t>unambiguous identification of splice variants and gene fusions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Eliminate PCR bias using direct cDNA or direct RNA sequencing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Identification of anti-sense transcripts and lncRNA isoforms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Full viral RNA sequence in one read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/>
              <a:t>Long reads enhance viral identification from metagenomic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5CCB5C0-953A-AB43-B640-25179C60F4D5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Oxford Nanopore Sequencing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054987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8551A1-3523-AE43-A76E-D7580D8BE779}"/>
              </a:ext>
            </a:extLst>
          </p:cNvPr>
          <p:cNvSpPr txBox="1"/>
          <p:nvPr/>
        </p:nvSpPr>
        <p:spPr>
          <a:xfrm>
            <a:off x="3481848" y="2946471"/>
            <a:ext cx="52283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https://www.youtube.com/watch?v=RcP85JHLmnI</a:t>
            </a:r>
            <a:endParaRPr lang="en-GB" dirty="0"/>
          </a:p>
          <a:p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F671A41-6D56-6B49-B4B4-EE21DEC194E7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Oxford Nanopore Sequencing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6972939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C317AC-1113-4047-A6EA-D6807AB4B4C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159" y="2378748"/>
            <a:ext cx="4568571" cy="257232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AE9CF40-7FEE-0F49-B09C-152F37E7B7EA}"/>
              </a:ext>
            </a:extLst>
          </p:cNvPr>
          <p:cNvSpPr txBox="1">
            <a:spLocks/>
          </p:cNvSpPr>
          <p:nvPr/>
        </p:nvSpPr>
        <p:spPr>
          <a:xfrm>
            <a:off x="0" y="992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Oxford Nanopore Sequencing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0917169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F4AF08-5BD7-0E4D-BAD5-CE59D4AFE3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559" y="2338350"/>
            <a:ext cx="5656120" cy="31882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6137AA-5FFD-2C4E-B551-B11455E7372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8898" y="2013122"/>
            <a:ext cx="4582543" cy="370772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A8A75B8-C975-5B43-88CA-55E6937E8E0A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Oxford Nanopore Sequencing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5270529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542C86-891C-F14E-BCC5-DCBBE9D1F6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959" y="2128874"/>
            <a:ext cx="6013965" cy="33849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D0268E-F401-1E43-9F6F-942A396D8DC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9863" y="1751788"/>
            <a:ext cx="2138598" cy="25763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BFD8A7-BDF2-B94A-AAFC-F339218C2B5D}"/>
              </a:ext>
            </a:extLst>
          </p:cNvPr>
          <p:cNvSpPr txBox="1"/>
          <p:nvPr/>
        </p:nvSpPr>
        <p:spPr>
          <a:xfrm>
            <a:off x="7455568" y="1197790"/>
            <a:ext cx="336483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b="1" i="0" dirty="0">
                <a:solidFill>
                  <a:srgbClr val="4A4A4A"/>
                </a:solidFill>
                <a:effectLst/>
                <a:latin typeface="HelveticaNow"/>
              </a:rPr>
              <a:t>Array of </a:t>
            </a:r>
            <a:r>
              <a:rPr lang="en-GB" sz="1000" b="1" i="0" dirty="0" err="1">
                <a:solidFill>
                  <a:srgbClr val="4A4A4A"/>
                </a:solidFill>
                <a:effectLst/>
                <a:latin typeface="HelveticaNow"/>
              </a:rPr>
              <a:t>microscaffolds</a:t>
            </a:r>
            <a:br>
              <a:rPr lang="en-GB" sz="1000" dirty="0"/>
            </a:br>
            <a:r>
              <a:rPr lang="en-GB" sz="1000" b="0" i="0" dirty="0">
                <a:solidFill>
                  <a:srgbClr val="4A4A4A"/>
                </a:solidFill>
                <a:effectLst/>
                <a:latin typeface="HelveticaNow"/>
              </a:rPr>
              <a:t>Each </a:t>
            </a:r>
            <a:r>
              <a:rPr lang="en-GB" sz="1000" b="0" i="0" dirty="0" err="1">
                <a:solidFill>
                  <a:srgbClr val="4A4A4A"/>
                </a:solidFill>
                <a:effectLst/>
                <a:latin typeface="HelveticaNow"/>
              </a:rPr>
              <a:t>microscaffold</a:t>
            </a:r>
            <a:r>
              <a:rPr lang="en-GB" sz="1000" b="0" i="0" dirty="0">
                <a:solidFill>
                  <a:srgbClr val="4A4A4A"/>
                </a:solidFill>
                <a:effectLst/>
                <a:latin typeface="HelveticaNow"/>
              </a:rPr>
              <a:t> supports a membrane and embedded nanopore.</a:t>
            </a:r>
            <a:endParaRPr lang="en-GB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2A67BE-9A69-4F4E-8B6E-4D3D3B7D7DF9}"/>
              </a:ext>
            </a:extLst>
          </p:cNvPr>
          <p:cNvSpPr txBox="1"/>
          <p:nvPr/>
        </p:nvSpPr>
        <p:spPr>
          <a:xfrm>
            <a:off x="7455568" y="4328111"/>
            <a:ext cx="336483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b="1" i="0" dirty="0">
                <a:solidFill>
                  <a:srgbClr val="4A4A4A"/>
                </a:solidFill>
                <a:effectLst/>
                <a:latin typeface="HelveticaNow"/>
              </a:rPr>
              <a:t>Sensor chip</a:t>
            </a:r>
            <a:br>
              <a:rPr lang="en-GB" sz="1000" dirty="0"/>
            </a:br>
            <a:r>
              <a:rPr lang="en-GB" sz="1000" b="0" i="0" dirty="0">
                <a:solidFill>
                  <a:srgbClr val="4A4A4A"/>
                </a:solidFill>
                <a:effectLst/>
                <a:latin typeface="HelveticaNow"/>
              </a:rPr>
              <a:t>Each </a:t>
            </a:r>
            <a:r>
              <a:rPr lang="en-GB" sz="1000" b="0" i="0" dirty="0" err="1">
                <a:solidFill>
                  <a:srgbClr val="4A4A4A"/>
                </a:solidFill>
                <a:effectLst/>
                <a:latin typeface="HelveticaNow"/>
              </a:rPr>
              <a:t>microscaffold</a:t>
            </a:r>
            <a:r>
              <a:rPr lang="en-GB" sz="1000" b="0" i="0" dirty="0">
                <a:solidFill>
                  <a:srgbClr val="4A4A4A"/>
                </a:solidFill>
                <a:effectLst/>
                <a:latin typeface="HelveticaNow"/>
              </a:rPr>
              <a:t> corresponds to its own electrode that is connected to a channel in the sensor array chip.</a:t>
            </a:r>
            <a:endParaRPr lang="en-GB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74259F-8F19-3E40-9DFF-B259ED611F8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164" y="5162720"/>
            <a:ext cx="2073640" cy="136479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37EE065-5831-C647-8E58-B6E0F62CF280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Oxford Nanopore Sequencing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2937756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80D5F9-1B49-6844-989F-449E8FAE29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959" y="1514573"/>
            <a:ext cx="6441723" cy="36269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7E3DC7-0CF5-4247-9655-BC69A9226D6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8178" y="1760376"/>
            <a:ext cx="1844522" cy="21265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341D5F-F839-4947-9CE5-5EA9D9BB55FF}"/>
              </a:ext>
            </a:extLst>
          </p:cNvPr>
          <p:cNvSpPr txBox="1"/>
          <p:nvPr/>
        </p:nvSpPr>
        <p:spPr>
          <a:xfrm>
            <a:off x="8328178" y="4198775"/>
            <a:ext cx="1906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Flush tether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5EED8B9-F015-A94E-9D1A-D3438756707F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Oxford Nanopore Sequencing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498517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A7F1896-C87E-6C46-BF13-04B3224A2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924" y="2946400"/>
            <a:ext cx="11169452" cy="39116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DE93A68-813A-534A-8500-D66628731D51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Illumina sequencing</a:t>
            </a:r>
            <a:endParaRPr lang="en-GB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CF645D-876B-F744-86B3-B77A8C270C95}"/>
              </a:ext>
            </a:extLst>
          </p:cNvPr>
          <p:cNvSpPr/>
          <p:nvPr/>
        </p:nvSpPr>
        <p:spPr>
          <a:xfrm>
            <a:off x="720195" y="165818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The Illumina family of sequencers all use sequencing by synthesis (SBS) technology  </a:t>
            </a:r>
          </a:p>
        </p:txBody>
      </p:sp>
    </p:spTree>
    <p:extLst>
      <p:ext uri="{BB962C8B-B14F-4D97-AF65-F5344CB8AC3E}">
        <p14:creationId xmlns:p14="http://schemas.microsoft.com/office/powerpoint/2010/main" val="11440324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A04994-B282-DA47-9CB4-3CA1561BD2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159" y="1839680"/>
            <a:ext cx="5529558" cy="31124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AC38C7-547E-994D-97E1-0EFA968EE80D}"/>
              </a:ext>
            </a:extLst>
          </p:cNvPr>
          <p:cNvSpPr txBox="1"/>
          <p:nvPr/>
        </p:nvSpPr>
        <p:spPr>
          <a:xfrm>
            <a:off x="6910985" y="1308823"/>
            <a:ext cx="435177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Motor protein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DNA polymerase (phi29 DNAP)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Helicase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Unzip dsDNA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ATP-dependent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Results in controlled ratcheting of ssDNA into the nanopore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r>
              <a:rPr lang="en-GB" sz="1600" b="1" dirty="0"/>
              <a:t>Nanopore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i="1" dirty="0"/>
              <a:t>Escherichia coli </a:t>
            </a:r>
            <a:r>
              <a:rPr lang="en-GB" sz="1600" dirty="0" err="1"/>
              <a:t>Curlin</a:t>
            </a:r>
            <a:r>
              <a:rPr lang="en-GB" sz="1600" dirty="0"/>
              <a:t> sigma S-dependent growth subunit G (</a:t>
            </a:r>
            <a:r>
              <a:rPr lang="en-GB" sz="1600" dirty="0" err="1"/>
              <a:t>CsgG</a:t>
            </a:r>
            <a:r>
              <a:rPr lang="en-GB" sz="16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342FD1-BE58-EF46-948C-46B73C5913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53210" y="4600715"/>
            <a:ext cx="4667329" cy="162904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123D12C-1A41-3F49-A21F-72023527F3A4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Oxford Nanopore Sequencing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209903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261249-93B0-A34C-9158-30DFDB1011B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173" y="1022916"/>
            <a:ext cx="6210846" cy="34973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50A21E-906B-B548-A0FC-F3164EB84BE5}"/>
              </a:ext>
            </a:extLst>
          </p:cNvPr>
          <p:cNvSpPr txBox="1"/>
          <p:nvPr/>
        </p:nvSpPr>
        <p:spPr>
          <a:xfrm>
            <a:off x="7137638" y="4191091"/>
            <a:ext cx="488795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Ionic current flows through the pore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DNA passing through the channel disrupts the flow of 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/>
              <a:t>MiniION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/>
              <a:t>GridION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/>
              <a:t>PromethION</a:t>
            </a:r>
            <a:r>
              <a:rPr lang="en-GB" sz="16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FA3C52-36DA-6346-993F-E18FA8976B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2736" y="4520311"/>
            <a:ext cx="5242383" cy="1829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45F830-1F8E-0B4A-BF2E-A58D31B00A2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2138" y="1174860"/>
            <a:ext cx="3797062" cy="249908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56A3C1A-1444-6A40-BE0E-3C88ED836F9A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Oxford Nanopore Sequencing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5551538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7FABEA-1880-2248-8970-10B1D89B0CB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358" y="1621782"/>
            <a:ext cx="5932241" cy="33430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2EADD6-0653-DF4D-AB97-92CF36E63EE1}"/>
              </a:ext>
            </a:extLst>
          </p:cNvPr>
          <p:cNvSpPr txBox="1"/>
          <p:nvPr/>
        </p:nvSpPr>
        <p:spPr>
          <a:xfrm>
            <a:off x="443160" y="5205852"/>
            <a:ext cx="8253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Current measured ~5000/second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Changes in current are converted to “squiggles”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/>
              <a:t>Basecalling</a:t>
            </a:r>
            <a:r>
              <a:rPr lang="en-GB" sz="1600" dirty="0"/>
              <a:t> achieved by machine learning algorithms that identify patterns in the squiggles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50DFF2-27AD-FA41-A018-7F56D89496A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6960" y="2549112"/>
            <a:ext cx="4000549" cy="25744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8D0AB9-54BB-5745-AB4B-31D61692601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3335" y="1439946"/>
            <a:ext cx="3588921" cy="111798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9278383-6936-B64B-A1C0-B49853D0C519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Oxford Nanopore Sequencing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250043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F118D3-7114-A146-9043-4A008061D8E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462" y="1845430"/>
            <a:ext cx="5630813" cy="31671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A6E0E7-8378-AA4D-B25F-95269EEA4F16}"/>
              </a:ext>
            </a:extLst>
          </p:cNvPr>
          <p:cNvSpPr txBox="1"/>
          <p:nvPr/>
        </p:nvSpPr>
        <p:spPr>
          <a:xfrm>
            <a:off x="7136984" y="2425700"/>
            <a:ext cx="4301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When strand passes fully through pore, motor protein is released and pore can sequence another strand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0A6B85-CED7-5641-8409-40C0C51DAE5C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Oxford Nanopore Sequencing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8395423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59A4D5C-662E-2148-A96B-8D1B0260D54F}"/>
              </a:ext>
            </a:extLst>
          </p:cNvPr>
          <p:cNvSpPr txBox="1">
            <a:spLocks/>
          </p:cNvSpPr>
          <p:nvPr/>
        </p:nvSpPr>
        <p:spPr>
          <a:xfrm>
            <a:off x="131719" y="146489"/>
            <a:ext cx="11928559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PacBio sequencing</a:t>
            </a:r>
            <a:endParaRPr lang="en-GB" sz="2800" dirty="0"/>
          </a:p>
        </p:txBody>
      </p:sp>
      <p:pic>
        <p:nvPicPr>
          <p:cNvPr id="15362" name="Picture 2" descr="HiFi Reads - Highly accurate long-read sequencing - PacBio">
            <a:extLst>
              <a:ext uri="{FF2B5EF4-FFF2-40B4-BE49-F238E27FC236}">
                <a16:creationId xmlns:a16="http://schemas.microsoft.com/office/drawing/2014/main" id="{EED9531D-5C87-EE4F-8FC0-7BEA8F943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0" y="1751772"/>
            <a:ext cx="8509000" cy="374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PacBio Sequencing | Genome Sequencing Service Center | Stanford Medicine">
            <a:extLst>
              <a:ext uri="{FF2B5EF4-FFF2-40B4-BE49-F238E27FC236}">
                <a16:creationId xmlns:a16="http://schemas.microsoft.com/office/drawing/2014/main" id="{50C82F25-53A5-194D-B180-3DFD6944F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878" y="495300"/>
            <a:ext cx="35814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9523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3AD643-C798-1845-9C3E-D992231BEF57}"/>
              </a:ext>
            </a:extLst>
          </p:cNvPr>
          <p:cNvSpPr/>
          <p:nvPr/>
        </p:nvSpPr>
        <p:spPr>
          <a:xfrm>
            <a:off x="3359866" y="3244334"/>
            <a:ext cx="5472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https://www.youtube.com/watch?v=_lD8JyAbwEo&amp;t=3s</a:t>
            </a:r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59A4D5C-662E-2148-A96B-8D1B0260D54F}"/>
              </a:ext>
            </a:extLst>
          </p:cNvPr>
          <p:cNvSpPr txBox="1">
            <a:spLocks/>
          </p:cNvSpPr>
          <p:nvPr/>
        </p:nvSpPr>
        <p:spPr>
          <a:xfrm>
            <a:off x="131719" y="146489"/>
            <a:ext cx="11928559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PacBio sequencing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922047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18545F1-F3F0-C141-84A6-674EE7588757}"/>
              </a:ext>
            </a:extLst>
          </p:cNvPr>
          <p:cNvGrpSpPr/>
          <p:nvPr/>
        </p:nvGrpSpPr>
        <p:grpSpPr>
          <a:xfrm>
            <a:off x="3701037" y="1276448"/>
            <a:ext cx="5218896" cy="4654451"/>
            <a:chOff x="135208" y="1690689"/>
            <a:chExt cx="3655848" cy="326045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BC1501E-1B7B-284A-86FD-388DF3C48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589778" y="1236119"/>
              <a:ext cx="1366143" cy="2275284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F7A8471-67A2-8B49-98D3-FAE9BCE976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8286" y="3083720"/>
              <a:ext cx="3462770" cy="1867422"/>
            </a:xfrm>
            <a:prstGeom prst="rect">
              <a:avLst/>
            </a:prstGeom>
          </p:spPr>
        </p:pic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4ADB560D-1ED3-6541-BC79-4FA6B174A747}"/>
                </a:ext>
              </a:extLst>
            </p:cNvPr>
            <p:cNvSpPr/>
            <p:nvPr/>
          </p:nvSpPr>
          <p:spPr>
            <a:xfrm>
              <a:off x="802481" y="2445544"/>
              <a:ext cx="795338" cy="638175"/>
            </a:xfrm>
            <a:custGeom>
              <a:avLst/>
              <a:gdLst>
                <a:gd name="connsiteX0" fmla="*/ 71438 w 795338"/>
                <a:gd name="connsiteY0" fmla="*/ 638175 h 638175"/>
                <a:gd name="connsiteX1" fmla="*/ 795338 w 795338"/>
                <a:gd name="connsiteY1" fmla="*/ 638175 h 638175"/>
                <a:gd name="connsiteX2" fmla="*/ 0 w 795338"/>
                <a:gd name="connsiteY2" fmla="*/ 0 h 638175"/>
                <a:gd name="connsiteX3" fmla="*/ 71438 w 795338"/>
                <a:gd name="connsiteY3" fmla="*/ 638175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338" h="638175">
                  <a:moveTo>
                    <a:pt x="71438" y="638175"/>
                  </a:moveTo>
                  <a:lnTo>
                    <a:pt x="795338" y="638175"/>
                  </a:lnTo>
                  <a:lnTo>
                    <a:pt x="0" y="0"/>
                  </a:lnTo>
                  <a:lnTo>
                    <a:pt x="71438" y="63817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3">
                    <a:alpha val="67000"/>
                  </a:srgbClr>
                </a:gs>
                <a:gs pos="100000">
                  <a:srgbClr val="F1F1F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FDC7B05B-6954-9148-B630-DC5A0506C5F7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Sequencing by synthesis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852976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11340-2685-574F-888A-8146FE351853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Sequencing by synthesis</a:t>
            </a:r>
            <a:endParaRPr lang="en-GB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440567E-74DD-3349-B372-BFECAA6A7386}"/>
              </a:ext>
            </a:extLst>
          </p:cNvPr>
          <p:cNvGrpSpPr/>
          <p:nvPr/>
        </p:nvGrpSpPr>
        <p:grpSpPr>
          <a:xfrm>
            <a:off x="1606550" y="1552235"/>
            <a:ext cx="2972176" cy="2650723"/>
            <a:chOff x="135208" y="1690689"/>
            <a:chExt cx="3655848" cy="326045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6AF0B2E-E921-A043-B22E-53C20E6D2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589778" y="1236119"/>
              <a:ext cx="1366143" cy="227528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8AA9363-839E-A540-A6C4-CBC23157C7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8286" y="3083720"/>
              <a:ext cx="3462770" cy="1867422"/>
            </a:xfrm>
            <a:prstGeom prst="rect">
              <a:avLst/>
            </a:prstGeom>
          </p:spPr>
        </p:pic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381E122D-727E-7A4C-AAF8-BFC3718D4866}"/>
                </a:ext>
              </a:extLst>
            </p:cNvPr>
            <p:cNvSpPr/>
            <p:nvPr/>
          </p:nvSpPr>
          <p:spPr>
            <a:xfrm>
              <a:off x="802481" y="2445544"/>
              <a:ext cx="795338" cy="638175"/>
            </a:xfrm>
            <a:custGeom>
              <a:avLst/>
              <a:gdLst>
                <a:gd name="connsiteX0" fmla="*/ 71438 w 795338"/>
                <a:gd name="connsiteY0" fmla="*/ 638175 h 638175"/>
                <a:gd name="connsiteX1" fmla="*/ 795338 w 795338"/>
                <a:gd name="connsiteY1" fmla="*/ 638175 h 638175"/>
                <a:gd name="connsiteX2" fmla="*/ 0 w 795338"/>
                <a:gd name="connsiteY2" fmla="*/ 0 h 638175"/>
                <a:gd name="connsiteX3" fmla="*/ 71438 w 795338"/>
                <a:gd name="connsiteY3" fmla="*/ 638175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338" h="638175">
                  <a:moveTo>
                    <a:pt x="71438" y="638175"/>
                  </a:moveTo>
                  <a:lnTo>
                    <a:pt x="795338" y="638175"/>
                  </a:lnTo>
                  <a:lnTo>
                    <a:pt x="0" y="0"/>
                  </a:lnTo>
                  <a:lnTo>
                    <a:pt x="71438" y="63817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3">
                    <a:alpha val="67000"/>
                  </a:srgbClr>
                </a:gs>
                <a:gs pos="100000">
                  <a:srgbClr val="F1F1F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1185082-FBF6-6E4A-A99D-0BF677A9E43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1092" y="3555706"/>
            <a:ext cx="1195098" cy="23688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A46239-70DD-E74D-9FC1-BE59FBB5EF1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734847" y="3593253"/>
            <a:ext cx="47626" cy="191452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19574A4-023C-C24F-A552-F54C998FA38C}"/>
              </a:ext>
            </a:extLst>
          </p:cNvPr>
          <p:cNvGrpSpPr/>
          <p:nvPr/>
        </p:nvGrpSpPr>
        <p:grpSpPr>
          <a:xfrm rot="5400000">
            <a:off x="6711034" y="2336058"/>
            <a:ext cx="95252" cy="1914526"/>
            <a:chOff x="5891213" y="3131343"/>
            <a:chExt cx="95252" cy="191452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67CEADA-AE60-1D4C-9C64-DC16A0BDE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91213" y="3131344"/>
              <a:ext cx="47626" cy="191452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07AB0F4-6CF5-6E45-99BF-E0F2AE100C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38839" y="3131343"/>
              <a:ext cx="47626" cy="1914525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514C64-DA3A-9649-B0D9-4D3DF3F0B72A}"/>
              </a:ext>
            </a:extLst>
          </p:cNvPr>
          <p:cNvGrpSpPr/>
          <p:nvPr/>
        </p:nvGrpSpPr>
        <p:grpSpPr>
          <a:xfrm rot="5400000">
            <a:off x="6569533" y="603988"/>
            <a:ext cx="545071" cy="2462086"/>
            <a:chOff x="6805136" y="739212"/>
            <a:chExt cx="545071" cy="246208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22A749C-7F93-9242-94A4-57A3157A2B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05136" y="1355956"/>
              <a:ext cx="45719" cy="123348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C3F7BCB-4E5E-4C47-B4BB-B24DF168A2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50855" y="1355956"/>
              <a:ext cx="45719" cy="123348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6D34043-920B-A044-9556-9CDDF9C4B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54812" y="739212"/>
              <a:ext cx="45719" cy="123348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A7AEC2C-B2FE-6C48-A559-770995A2E4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00531" y="739212"/>
              <a:ext cx="45719" cy="123348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75153F4-E721-064E-AE62-BC8F2BF3CD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54812" y="1967810"/>
              <a:ext cx="45719" cy="123348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40ADAD9-0198-9D4D-BEDA-A4707EF0EA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00531" y="1967810"/>
              <a:ext cx="45719" cy="123348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CF87226-7725-AD48-ABB8-8DA0FDA72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58769" y="820175"/>
              <a:ext cx="45719" cy="123348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E85C5A5-3F5E-F54F-B958-D3864F1AB5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04488" y="820175"/>
              <a:ext cx="45719" cy="1233488"/>
            </a:xfrm>
            <a:prstGeom prst="rect">
              <a:avLst/>
            </a:prstGeom>
          </p:spPr>
        </p:pic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E71DCC5-5CA8-194D-8456-1BA02CDC6E7E}"/>
              </a:ext>
            </a:extLst>
          </p:cNvPr>
          <p:cNvCxnSpPr/>
          <p:nvPr/>
        </p:nvCxnSpPr>
        <p:spPr>
          <a:xfrm>
            <a:off x="6758660" y="2267003"/>
            <a:ext cx="0" cy="86312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34EEC9-F165-6343-95F9-FD75F0C06EE8}"/>
              </a:ext>
            </a:extLst>
          </p:cNvPr>
          <p:cNvCxnSpPr/>
          <p:nvPr/>
        </p:nvCxnSpPr>
        <p:spPr>
          <a:xfrm>
            <a:off x="6758660" y="3513265"/>
            <a:ext cx="0" cy="86312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A75E000-C127-784A-91FF-1FA7708596B9}"/>
              </a:ext>
            </a:extLst>
          </p:cNvPr>
          <p:cNvSpPr txBox="1"/>
          <p:nvPr/>
        </p:nvSpPr>
        <p:spPr>
          <a:xfrm>
            <a:off x="8582057" y="1343673"/>
            <a:ext cx="6094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DNA</a:t>
            </a:r>
          </a:p>
          <a:p>
            <a:pPr algn="ctr"/>
            <a:r>
              <a:rPr lang="en-GB" dirty="0"/>
              <a:t>or</a:t>
            </a:r>
          </a:p>
          <a:p>
            <a:pPr algn="ctr"/>
            <a:r>
              <a:rPr lang="en-GB" dirty="0"/>
              <a:t>RNA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1E95E1-7400-934B-8FD9-76F5B3BEE36E}"/>
              </a:ext>
            </a:extLst>
          </p:cNvPr>
          <p:cNvSpPr txBox="1"/>
          <p:nvPr/>
        </p:nvSpPr>
        <p:spPr>
          <a:xfrm>
            <a:off x="6922739" y="2515391"/>
            <a:ext cx="191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Library production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AB64A1-9D6E-4C48-A13F-77588D83AC9B}"/>
              </a:ext>
            </a:extLst>
          </p:cNvPr>
          <p:cNvSpPr txBox="1"/>
          <p:nvPr/>
        </p:nvSpPr>
        <p:spPr>
          <a:xfrm>
            <a:off x="6922738" y="3654294"/>
            <a:ext cx="1429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Denaturation</a:t>
            </a: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D606BB09-9594-134C-90C6-784A7EF3E27A}"/>
              </a:ext>
            </a:extLst>
          </p:cNvPr>
          <p:cNvSpPr/>
          <p:nvPr/>
        </p:nvSpPr>
        <p:spPr>
          <a:xfrm rot="5400000">
            <a:off x="5008373" y="3590802"/>
            <a:ext cx="1138131" cy="2362442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CE3363-DDBF-1346-8FDA-3D8887692DA7}"/>
              </a:ext>
            </a:extLst>
          </p:cNvPr>
          <p:cNvSpPr txBox="1"/>
          <p:nvPr/>
        </p:nvSpPr>
        <p:spPr>
          <a:xfrm>
            <a:off x="3849287" y="5900773"/>
            <a:ext cx="2463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Hybridisation to </a:t>
            </a:r>
            <a:r>
              <a:rPr lang="en-GB" dirty="0" err="1"/>
              <a:t>flowcell</a:t>
            </a:r>
            <a:endParaRPr lang="en-GB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A3CC7C5-B99A-F547-BB19-468F502E2023}"/>
              </a:ext>
            </a:extLst>
          </p:cNvPr>
          <p:cNvCxnSpPr/>
          <p:nvPr/>
        </p:nvCxnSpPr>
        <p:spPr>
          <a:xfrm>
            <a:off x="7113848" y="5746989"/>
            <a:ext cx="228600" cy="0"/>
          </a:xfrm>
          <a:prstGeom prst="line">
            <a:avLst/>
          </a:prstGeom>
          <a:ln w="57150">
            <a:solidFill>
              <a:srgbClr val="63AE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981C548-C974-8C47-A0F0-C214886278C4}"/>
              </a:ext>
            </a:extLst>
          </p:cNvPr>
          <p:cNvCxnSpPr/>
          <p:nvPr/>
        </p:nvCxnSpPr>
        <p:spPr>
          <a:xfrm>
            <a:off x="7342448" y="5746989"/>
            <a:ext cx="133816" cy="0"/>
          </a:xfrm>
          <a:prstGeom prst="line">
            <a:avLst/>
          </a:prstGeom>
          <a:ln w="57150">
            <a:solidFill>
              <a:srgbClr val="D600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D036256-6A4F-CE46-8F8F-D65B89B4EB53}"/>
              </a:ext>
            </a:extLst>
          </p:cNvPr>
          <p:cNvCxnSpPr/>
          <p:nvPr/>
        </p:nvCxnSpPr>
        <p:spPr>
          <a:xfrm>
            <a:off x="7476264" y="5746989"/>
            <a:ext cx="179006" cy="0"/>
          </a:xfrm>
          <a:prstGeom prst="line">
            <a:avLst/>
          </a:prstGeom>
          <a:ln w="57150">
            <a:solidFill>
              <a:srgbClr val="ABCD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2BE0B64-76C2-C84F-8E63-422FF8F4AAB6}"/>
              </a:ext>
            </a:extLst>
          </p:cNvPr>
          <p:cNvCxnSpPr/>
          <p:nvPr/>
        </p:nvCxnSpPr>
        <p:spPr>
          <a:xfrm>
            <a:off x="7646316" y="5746989"/>
            <a:ext cx="1565099" cy="0"/>
          </a:xfrm>
          <a:prstGeom prst="line">
            <a:avLst/>
          </a:prstGeom>
          <a:ln w="57150">
            <a:solidFill>
              <a:srgbClr val="ACC4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9975FF7-4CAF-1D4D-B4C3-41A585D98BED}"/>
              </a:ext>
            </a:extLst>
          </p:cNvPr>
          <p:cNvCxnSpPr/>
          <p:nvPr/>
        </p:nvCxnSpPr>
        <p:spPr>
          <a:xfrm>
            <a:off x="9211415" y="5746885"/>
            <a:ext cx="179006" cy="0"/>
          </a:xfrm>
          <a:prstGeom prst="line">
            <a:avLst/>
          </a:prstGeom>
          <a:ln w="57150">
            <a:solidFill>
              <a:srgbClr val="F4E1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C9BEE34-220A-004C-AA41-9BC012A4FF5D}"/>
              </a:ext>
            </a:extLst>
          </p:cNvPr>
          <p:cNvCxnSpPr/>
          <p:nvPr/>
        </p:nvCxnSpPr>
        <p:spPr>
          <a:xfrm>
            <a:off x="9390421" y="5746885"/>
            <a:ext cx="133816" cy="0"/>
          </a:xfrm>
          <a:prstGeom prst="line">
            <a:avLst/>
          </a:prstGeom>
          <a:ln w="57150">
            <a:solidFill>
              <a:srgbClr val="FF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F0C9B87-4A9B-9346-939F-15B8EC7AF013}"/>
              </a:ext>
            </a:extLst>
          </p:cNvPr>
          <p:cNvCxnSpPr/>
          <p:nvPr/>
        </p:nvCxnSpPr>
        <p:spPr>
          <a:xfrm>
            <a:off x="9524237" y="5746885"/>
            <a:ext cx="228600" cy="0"/>
          </a:xfrm>
          <a:prstGeom prst="line">
            <a:avLst/>
          </a:prstGeom>
          <a:ln w="57150">
            <a:solidFill>
              <a:srgbClr val="E8B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B85FAD9-F372-8E4E-9E54-2146F83E34FA}"/>
              </a:ext>
            </a:extLst>
          </p:cNvPr>
          <p:cNvSpPr txBox="1"/>
          <p:nvPr/>
        </p:nvSpPr>
        <p:spPr>
          <a:xfrm>
            <a:off x="6801026" y="5592996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P5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FE96F86-0ABC-DC47-80E6-7C96B8669EE5}"/>
              </a:ext>
            </a:extLst>
          </p:cNvPr>
          <p:cNvSpPr txBox="1"/>
          <p:nvPr/>
        </p:nvSpPr>
        <p:spPr>
          <a:xfrm rot="16200000">
            <a:off x="7049515" y="5261961"/>
            <a:ext cx="715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Index 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13A6AA-E331-6642-A899-C63A7DB8DEA3}"/>
              </a:ext>
            </a:extLst>
          </p:cNvPr>
          <p:cNvSpPr txBox="1"/>
          <p:nvPr/>
        </p:nvSpPr>
        <p:spPr>
          <a:xfrm rot="16200000">
            <a:off x="9100803" y="5261960"/>
            <a:ext cx="715773" cy="307777"/>
          </a:xfrm>
          <a:prstGeom prst="rect">
            <a:avLst/>
          </a:prstGeom>
          <a:ln w="571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GB" sz="1400" dirty="0"/>
              <a:t>Index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BA8840-6644-3149-ACE7-3137FA9618EF}"/>
              </a:ext>
            </a:extLst>
          </p:cNvPr>
          <p:cNvSpPr txBox="1"/>
          <p:nvPr/>
        </p:nvSpPr>
        <p:spPr>
          <a:xfrm>
            <a:off x="9691163" y="5590745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P7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39577D-DFE6-CF44-B39F-DBCF03424BD7}"/>
              </a:ext>
            </a:extLst>
          </p:cNvPr>
          <p:cNvSpPr txBox="1"/>
          <p:nvPr/>
        </p:nvSpPr>
        <p:spPr>
          <a:xfrm>
            <a:off x="8039248" y="5282968"/>
            <a:ext cx="847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Adaptors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EA3EF0F-75CF-4346-A8BC-04ED98038B5F}"/>
              </a:ext>
            </a:extLst>
          </p:cNvPr>
          <p:cNvCxnSpPr>
            <a:stCxn id="39" idx="1"/>
          </p:cNvCxnSpPr>
          <p:nvPr/>
        </p:nvCxnSpPr>
        <p:spPr>
          <a:xfrm flipH="1">
            <a:off x="7571581" y="5436857"/>
            <a:ext cx="467667" cy="23742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DB880C7-203B-124D-A5A0-273AFA1B9A20}"/>
              </a:ext>
            </a:extLst>
          </p:cNvPr>
          <p:cNvCxnSpPr>
            <a:stCxn id="39" idx="3"/>
          </p:cNvCxnSpPr>
          <p:nvPr/>
        </p:nvCxnSpPr>
        <p:spPr>
          <a:xfrm>
            <a:off x="8886788" y="5436857"/>
            <a:ext cx="413123" cy="23742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E96F111-AEAB-454E-8A86-C3DC02158198}"/>
              </a:ext>
            </a:extLst>
          </p:cNvPr>
          <p:cNvSpPr txBox="1"/>
          <p:nvPr/>
        </p:nvSpPr>
        <p:spPr>
          <a:xfrm>
            <a:off x="7598520" y="5739193"/>
            <a:ext cx="1686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Sequence of interest</a:t>
            </a:r>
          </a:p>
        </p:txBody>
      </p:sp>
    </p:spTree>
    <p:extLst>
      <p:ext uri="{BB962C8B-B14F-4D97-AF65-F5344CB8AC3E}">
        <p14:creationId xmlns:p14="http://schemas.microsoft.com/office/powerpoint/2010/main" val="2861202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540B04-A6A1-6C4D-862E-8CA9CE18188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4300" y="1684969"/>
            <a:ext cx="9144000" cy="34880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FD0530-C658-A644-A5F5-77AECF06BBA1}"/>
              </a:ext>
            </a:extLst>
          </p:cNvPr>
          <p:cNvSpPr txBox="1"/>
          <p:nvPr/>
        </p:nvSpPr>
        <p:spPr>
          <a:xfrm>
            <a:off x="1563763" y="5157747"/>
            <a:ext cx="1486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Hybridisation to </a:t>
            </a:r>
            <a:r>
              <a:rPr lang="en-GB" dirty="0" err="1"/>
              <a:t>flowcell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766E54-271C-3149-A0F2-36D8155CF2DD}"/>
              </a:ext>
            </a:extLst>
          </p:cNvPr>
          <p:cNvSpPr txBox="1"/>
          <p:nvPr/>
        </p:nvSpPr>
        <p:spPr>
          <a:xfrm>
            <a:off x="3050731" y="5157747"/>
            <a:ext cx="148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Reverse</a:t>
            </a:r>
          </a:p>
          <a:p>
            <a:pPr algn="ctr"/>
            <a:r>
              <a:rPr lang="en-GB" dirty="0"/>
              <a:t>strand</a:t>
            </a:r>
          </a:p>
          <a:p>
            <a:pPr algn="ctr"/>
            <a:r>
              <a:rPr lang="en-GB" dirty="0"/>
              <a:t>synthesis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7881F0-D862-0C45-BD7C-8DBB0FC95481}"/>
              </a:ext>
            </a:extLst>
          </p:cNvPr>
          <p:cNvSpPr/>
          <p:nvPr/>
        </p:nvSpPr>
        <p:spPr>
          <a:xfrm>
            <a:off x="4221504" y="3005172"/>
            <a:ext cx="905854" cy="706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D2143D-9463-2645-96E9-62529FABA0BC}"/>
              </a:ext>
            </a:extLst>
          </p:cNvPr>
          <p:cNvSpPr txBox="1"/>
          <p:nvPr/>
        </p:nvSpPr>
        <p:spPr>
          <a:xfrm>
            <a:off x="3715879" y="3005172"/>
            <a:ext cx="1486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Forward</a:t>
            </a:r>
          </a:p>
          <a:p>
            <a:pPr algn="r"/>
            <a:r>
              <a:rPr lang="en-GB" dirty="0"/>
              <a:t>strand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745F1A-2C9E-B94E-A4A5-0D0678409870}"/>
              </a:ext>
            </a:extLst>
          </p:cNvPr>
          <p:cNvSpPr/>
          <p:nvPr/>
        </p:nvSpPr>
        <p:spPr>
          <a:xfrm>
            <a:off x="5339578" y="2978782"/>
            <a:ext cx="905854" cy="706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0249D4-9A53-5F4B-8A35-57D6FA52ADCF}"/>
              </a:ext>
            </a:extLst>
          </p:cNvPr>
          <p:cNvSpPr txBox="1"/>
          <p:nvPr/>
        </p:nvSpPr>
        <p:spPr>
          <a:xfrm>
            <a:off x="5278335" y="3005172"/>
            <a:ext cx="1486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Reverse</a:t>
            </a:r>
          </a:p>
          <a:p>
            <a:r>
              <a:rPr lang="en-GB" dirty="0"/>
              <a:t>strand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D7FF05-7C09-C14B-8410-B8036A70797F}"/>
              </a:ext>
            </a:extLst>
          </p:cNvPr>
          <p:cNvSpPr txBox="1"/>
          <p:nvPr/>
        </p:nvSpPr>
        <p:spPr>
          <a:xfrm>
            <a:off x="5671441" y="5157747"/>
            <a:ext cx="148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Remove</a:t>
            </a:r>
            <a:br>
              <a:rPr lang="en-GB" dirty="0"/>
            </a:br>
            <a:r>
              <a:rPr lang="en-GB" dirty="0"/>
              <a:t>forward</a:t>
            </a:r>
            <a:br>
              <a:rPr lang="en-GB" dirty="0"/>
            </a:br>
            <a:r>
              <a:rPr lang="en-GB" dirty="0"/>
              <a:t>strand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4B0A3F-17F1-3A4B-8F87-7BA56B67AD43}"/>
              </a:ext>
            </a:extLst>
          </p:cNvPr>
          <p:cNvSpPr txBox="1"/>
          <p:nvPr/>
        </p:nvSpPr>
        <p:spPr>
          <a:xfrm>
            <a:off x="6903459" y="1895847"/>
            <a:ext cx="14869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Only reverse strand is anchored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15E95ED-34A5-F043-8EB9-26A72BDCED8F}"/>
              </a:ext>
            </a:extLst>
          </p:cNvPr>
          <p:cNvCxnSpPr>
            <a:endCxn id="10" idx="2"/>
          </p:cNvCxnSpPr>
          <p:nvPr/>
        </p:nvCxnSpPr>
        <p:spPr>
          <a:xfrm flipV="1">
            <a:off x="6826546" y="2634511"/>
            <a:ext cx="820397" cy="237468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2FEB6F4-609F-DD47-900C-44CABB052E38}"/>
              </a:ext>
            </a:extLst>
          </p:cNvPr>
          <p:cNvSpPr txBox="1"/>
          <p:nvPr/>
        </p:nvSpPr>
        <p:spPr>
          <a:xfrm>
            <a:off x="7158409" y="5157747"/>
            <a:ext cx="17883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Reverse strand</a:t>
            </a:r>
            <a:br>
              <a:rPr lang="en-GB" dirty="0"/>
            </a:br>
            <a:r>
              <a:rPr lang="en-GB" dirty="0"/>
              <a:t>can hybridise</a:t>
            </a:r>
            <a:br>
              <a:rPr lang="en-GB" dirty="0"/>
            </a:br>
            <a:r>
              <a:rPr lang="en-GB" dirty="0"/>
              <a:t>to second primer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0F6005-BD5F-B64D-9F4D-AF4947000CE1}"/>
              </a:ext>
            </a:extLst>
          </p:cNvPr>
          <p:cNvSpPr txBox="1"/>
          <p:nvPr/>
        </p:nvSpPr>
        <p:spPr>
          <a:xfrm>
            <a:off x="8864719" y="5157747"/>
            <a:ext cx="148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Synthesise</a:t>
            </a:r>
            <a:br>
              <a:rPr lang="en-GB" dirty="0"/>
            </a:br>
            <a:r>
              <a:rPr lang="en-GB" dirty="0"/>
              <a:t>second</a:t>
            </a:r>
            <a:br>
              <a:rPr lang="en-GB" dirty="0"/>
            </a:br>
            <a:r>
              <a:rPr lang="en-GB" dirty="0"/>
              <a:t>strand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C1E572D-2DAC-B848-AF6A-2033AF9C8367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Sequencing by synthesis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187387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95E4F3B-B422-CE49-8ADE-01044F48BA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7435" y="2723617"/>
            <a:ext cx="1920815" cy="19911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DC3AA92-44EE-6447-A47A-299BC40A15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"/>
          <a:stretch/>
        </p:blipFill>
        <p:spPr>
          <a:xfrm>
            <a:off x="2201588" y="1676386"/>
            <a:ext cx="1487828" cy="308112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31E650A-EC9C-4C43-BCE5-DF9C3C596B43}"/>
              </a:ext>
            </a:extLst>
          </p:cNvPr>
          <p:cNvGrpSpPr/>
          <p:nvPr/>
        </p:nvGrpSpPr>
        <p:grpSpPr>
          <a:xfrm>
            <a:off x="4746279" y="1541135"/>
            <a:ext cx="2404292" cy="3242506"/>
            <a:chOff x="2877009" y="1723090"/>
            <a:chExt cx="2404292" cy="324250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1FF75D2-82C1-2D4B-8244-4FE03FA0C5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77009" y="1849984"/>
              <a:ext cx="2281727" cy="3115612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92670B-9E0E-E94B-B925-7731A7DEE2D8}"/>
                </a:ext>
              </a:extLst>
            </p:cNvPr>
            <p:cNvSpPr/>
            <p:nvPr/>
          </p:nvSpPr>
          <p:spPr>
            <a:xfrm>
              <a:off x="4477996" y="1723090"/>
              <a:ext cx="803305" cy="5500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03383D0-5C46-9249-B6A7-81FBCF503238}"/>
              </a:ext>
            </a:extLst>
          </p:cNvPr>
          <p:cNvCxnSpPr/>
          <p:nvPr/>
        </p:nvCxnSpPr>
        <p:spPr>
          <a:xfrm>
            <a:off x="3612616" y="3719202"/>
            <a:ext cx="1133663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A121F21-A70C-F543-BD9F-AAA774D0F386}"/>
              </a:ext>
            </a:extLst>
          </p:cNvPr>
          <p:cNvSpPr txBox="1"/>
          <p:nvPr/>
        </p:nvSpPr>
        <p:spPr>
          <a:xfrm>
            <a:off x="3619764" y="3351498"/>
            <a:ext cx="106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Denature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F9885B2-44D0-7049-9C70-9257B6944B48}"/>
              </a:ext>
            </a:extLst>
          </p:cNvPr>
          <p:cNvSpPr/>
          <p:nvPr/>
        </p:nvSpPr>
        <p:spPr>
          <a:xfrm>
            <a:off x="4667710" y="2159731"/>
            <a:ext cx="903551" cy="752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0004E2-42E4-E043-84BD-DB3ED579AB80}"/>
              </a:ext>
            </a:extLst>
          </p:cNvPr>
          <p:cNvSpPr txBox="1"/>
          <p:nvPr/>
        </p:nvSpPr>
        <p:spPr>
          <a:xfrm>
            <a:off x="4176521" y="2278931"/>
            <a:ext cx="1486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Forward</a:t>
            </a:r>
          </a:p>
          <a:p>
            <a:pPr algn="r"/>
            <a:r>
              <a:rPr lang="en-GB" dirty="0"/>
              <a:t>strand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9E4B3B7-470E-D548-B03F-3F5A200746DA}"/>
              </a:ext>
            </a:extLst>
          </p:cNvPr>
          <p:cNvSpPr/>
          <p:nvPr/>
        </p:nvSpPr>
        <p:spPr>
          <a:xfrm>
            <a:off x="6184900" y="2189963"/>
            <a:ext cx="903551" cy="752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8F34B4-C2AA-5040-9892-2864BAD9BAAB}"/>
              </a:ext>
            </a:extLst>
          </p:cNvPr>
          <p:cNvSpPr txBox="1"/>
          <p:nvPr/>
        </p:nvSpPr>
        <p:spPr>
          <a:xfrm>
            <a:off x="6130753" y="2278931"/>
            <a:ext cx="1486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Reverse</a:t>
            </a:r>
          </a:p>
          <a:p>
            <a:r>
              <a:rPr lang="en-GB" dirty="0"/>
              <a:t>strand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099F660-271C-234D-B252-BD18FFE9A163}"/>
              </a:ext>
            </a:extLst>
          </p:cNvPr>
          <p:cNvCxnSpPr/>
          <p:nvPr/>
        </p:nvCxnSpPr>
        <p:spPr>
          <a:xfrm>
            <a:off x="7011651" y="3720830"/>
            <a:ext cx="1133663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6480A7C-0843-E643-A6E4-591CAAAAB4D6}"/>
              </a:ext>
            </a:extLst>
          </p:cNvPr>
          <p:cNvSpPr txBox="1"/>
          <p:nvPr/>
        </p:nvSpPr>
        <p:spPr>
          <a:xfrm>
            <a:off x="6862997" y="3069679"/>
            <a:ext cx="1430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Bridge</a:t>
            </a:r>
          </a:p>
          <a:p>
            <a:pPr algn="ctr"/>
            <a:r>
              <a:rPr lang="en-GB" dirty="0"/>
              <a:t>Amplification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3829FF3A-CB5C-994C-9E95-76BAF776CB07}"/>
              </a:ext>
            </a:extLst>
          </p:cNvPr>
          <p:cNvSpPr/>
          <p:nvPr/>
        </p:nvSpPr>
        <p:spPr>
          <a:xfrm rot="10800000">
            <a:off x="4049310" y="2197923"/>
            <a:ext cx="5348809" cy="3798729"/>
          </a:xfrm>
          <a:prstGeom prst="arc">
            <a:avLst>
              <a:gd name="adj1" fmla="val 11889080"/>
              <a:gd name="adj2" fmla="val 0"/>
            </a:avLst>
          </a:prstGeom>
          <a:ln w="28575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AA846785-B891-EB41-B66D-D0E48A33479D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Sequencing by synthesis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46776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5962C8-2AF2-BF40-A45D-C52C86F210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2175" y="1467384"/>
            <a:ext cx="7258050" cy="39232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FE6710-6A5F-464B-89BF-56FB7D07C3B3}"/>
              </a:ext>
            </a:extLst>
          </p:cNvPr>
          <p:cNvSpPr txBox="1"/>
          <p:nvPr/>
        </p:nvSpPr>
        <p:spPr>
          <a:xfrm>
            <a:off x="4081345" y="5510258"/>
            <a:ext cx="3996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Thousands of molecules are amplified</a:t>
            </a:r>
            <a:br>
              <a:rPr lang="en-GB" dirty="0"/>
            </a:br>
            <a:r>
              <a:rPr lang="en-GB" dirty="0"/>
              <a:t>to form clusters with the same sequence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7AC1A59-F508-EE48-85B2-2A4955F78D47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Sequencing by synthesis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20994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1924</TotalTime>
  <Words>1505</Words>
  <Application>Microsoft Macintosh PowerPoint</Application>
  <PresentationFormat>Widescreen</PresentationFormat>
  <Paragraphs>256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HelveticaNow</vt:lpstr>
      <vt:lpstr>Lucida Sans Unicode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Cribbs</dc:creator>
  <cp:lastModifiedBy>Adam Cribbs</cp:lastModifiedBy>
  <cp:revision>54</cp:revision>
  <dcterms:created xsi:type="dcterms:W3CDTF">2021-10-30T10:41:47Z</dcterms:created>
  <dcterms:modified xsi:type="dcterms:W3CDTF">2021-12-29T19:19:46Z</dcterms:modified>
</cp:coreProperties>
</file>